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45" r:id="rId4"/>
  </p:sldMasterIdLst>
  <p:notesMasterIdLst>
    <p:notesMasterId r:id="rId17"/>
  </p:notesMasterIdLst>
  <p:sldIdLst>
    <p:sldId id="256" r:id="rId5"/>
    <p:sldId id="441" r:id="rId6"/>
    <p:sldId id="258" r:id="rId7"/>
    <p:sldId id="454" r:id="rId8"/>
    <p:sldId id="262" r:id="rId9"/>
    <p:sldId id="293" r:id="rId10"/>
    <p:sldId id="456" r:id="rId11"/>
    <p:sldId id="257" r:id="rId12"/>
    <p:sldId id="286" r:id="rId13"/>
    <p:sldId id="440" r:id="rId14"/>
    <p:sldId id="444" r:id="rId15"/>
    <p:sldId id="4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5" autoAdjust="0"/>
  </p:normalViewPr>
  <p:slideViewPr>
    <p:cSldViewPr snapToGrid="0">
      <p:cViewPr varScale="1">
        <p:scale>
          <a:sx n="62" d="100"/>
          <a:sy n="62" d="100"/>
        </p:scale>
        <p:origin x="14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00A9C-DE68-4EB4-92F4-D839034CC1BE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E6B0A-2785-4B52-9DBF-E7DD5D6962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35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E6B0A-2785-4B52-9DBF-E7DD5D69626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66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E6B0A-2785-4B52-9DBF-E7DD5D69626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84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46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991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20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18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92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23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8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5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670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20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80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875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62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106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D548-75DB-4E1F-A790-8F1AA97E2F42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32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40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40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40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612-DD54-45BC-BF2C-EAB477E3B0FF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93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DD48-31CE-4764-AD6C-CE2B2A8275A0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41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80C9-A245-4053-B425-261B98408381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43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7518-55CF-4F50-807B-6DA494F3763B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2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486D-3E78-41C7-9B00-D4E90B8AB5E2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8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6D3D-7024-449B-BD4A-3DCE66BDFC22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741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4D18-05FD-4C95-A469-BC91C9F290D1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5E8E-2F03-4504-9733-EB7F39A23E85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1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F459-0F96-4DC7-B071-7153FECDDD1E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4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97CE-FCA1-4782-A01F-8472B58E2929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9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1DAE-D8A1-484D-92C4-40983B037593}" type="datetime1">
              <a:rPr lang="ja-JP" altLang="en-US" smtClean="0"/>
              <a:t>2020/7/19</a:t>
            </a:fld>
            <a:endParaRPr 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90009-5AB8-C042-BE30-2A0FF2C653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761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A51F-B698-4610-BAA7-094198DC8C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75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8EEA-6BF1-4DCF-B850-158E40369A6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8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52B-2901-4373-844A-DF2A3D49772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80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3BED-62AA-4F3C-98D2-062381CC0B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7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EEE1-79A0-4E9B-9DB7-150F87D72F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6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12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A4-2EDD-47B1-8260-B12100215A5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06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B1D-EB7D-4309-A46E-3AA03DE37D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6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90DB-2FD0-4207-80AE-A2F42B2A5C9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69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A13A-0517-4332-BAEB-7D6E828BE07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3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3CD7-6A8B-4C42-A9FD-56C470F13F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11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D1C-638B-46C6-ACA7-5AB75F180D0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57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91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44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75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74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034A-08CB-45C3-B47B-69E43D2ABFF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ACB8-2D4B-4064-BD2A-750852A13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08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4177-AD22-40BF-8870-FF8849414851}" type="datetimeFigureOut">
              <a:rPr kumimoji="1" lang="ja-JP" altLang="en-US" smtClean="0"/>
              <a:t>2020/7/19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4722-7A3C-40A7-9484-D6E12E6FD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76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6028-C42C-492A-BD9E-85A842BBF15F}" type="datetime1">
              <a:rPr lang="ja-JP" altLang="en-US" smtClean="0"/>
              <a:t>2020/7/19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063C-FF84-1344-9FD9-674300F3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5" indent="-171455" algn="l" defTabSz="685817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FF0B-EEE7-4C45-AA57-F20AAC4E725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2020/7/19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3ABF-F3D3-4846-93B2-BB5513B1EA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06AD2-5CF7-4923-AE8A-9FEAB1A18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日本の再処理計画</a:t>
            </a:r>
            <a:br>
              <a:rPr kumimoji="1" lang="en-US" altLang="ja-JP" dirty="0"/>
            </a:br>
            <a:r>
              <a:rPr kumimoji="1" lang="ja-JP" altLang="en-US" dirty="0"/>
              <a:t>夢破れてなお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1B59ED-70F1-4989-95F5-74CEFFF2C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915150" cy="194151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2020</a:t>
            </a:r>
            <a:r>
              <a:rPr kumimoji="1" lang="ja-JP" altLang="en-US" dirty="0"/>
              <a:t>年</a:t>
            </a:r>
            <a:r>
              <a:rPr kumimoji="1" lang="zh-CN" altLang="en-US" dirty="0"/>
              <a:t>原水爆禁止世界大会</a:t>
            </a:r>
            <a:endParaRPr kumimoji="1" lang="en-US" altLang="zh-CN" dirty="0"/>
          </a:p>
          <a:p>
            <a:r>
              <a:rPr kumimoji="1" lang="ja-JP" altLang="en-US" dirty="0"/>
              <a:t>国際シンポジウム</a:t>
            </a:r>
            <a:endParaRPr kumimoji="1" lang="en-US" altLang="ja-JP" dirty="0"/>
          </a:p>
          <a:p>
            <a:r>
              <a:rPr kumimoji="1" lang="ja-JP" altLang="en-US" dirty="0"/>
              <a:t>核兵器廃絶と日本のプルトニウム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田窪雅文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核情報　</a:t>
            </a:r>
            <a:r>
              <a:rPr lang="en-US" altLang="ja-JP" dirty="0"/>
              <a:t>http://kakujoho.net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429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 rot="10800000" flipV="1">
            <a:off x="414337" y="284097"/>
            <a:ext cx="8801581" cy="4857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福島第一</a:t>
            </a:r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号機</a:t>
            </a:r>
            <a:r>
              <a:rPr kumimoji="1" lang="ja-JP" altLang="en-US" sz="3600" dirty="0"/>
              <a:t>プールの教訓：冷却水喪失➡</a:t>
            </a:r>
            <a:br>
              <a:rPr kumimoji="1" lang="en-US" altLang="ja-JP" sz="3600" dirty="0"/>
            </a:br>
            <a:r>
              <a:rPr kumimoji="1" lang="ja-JP" altLang="en-US" sz="3600" dirty="0"/>
              <a:t>詰込み状態だと</a:t>
            </a:r>
            <a:r>
              <a:rPr kumimoji="1" lang="ja-JP" altLang="en-US" sz="3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プール火災</a:t>
            </a:r>
            <a:r>
              <a:rPr kumimoji="1" lang="ja-JP" altLang="en-US" sz="3600" dirty="0"/>
              <a:t>危険大➡乾式貯蔵へ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D53ABF-F3D3-4846-93B2-BB5513B1EADC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685800"/>
              <a:t>10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ED9A3D-408C-4735-B362-3FA9D7CCC887}"/>
              </a:ext>
            </a:extLst>
          </p:cNvPr>
          <p:cNvSpPr txBox="1"/>
          <p:nvPr/>
        </p:nvSpPr>
        <p:spPr>
          <a:xfrm>
            <a:off x="457200" y="4180344"/>
            <a:ext cx="8620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現在</a:t>
            </a:r>
            <a:endParaRPr kumimoji="1" lang="en-US" altLang="ja-JP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400" dirty="0"/>
              <a:t>　敷地外　</a:t>
            </a:r>
            <a:r>
              <a:rPr kumimoji="1" lang="ja-JP" altLang="en-US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むつ</a:t>
            </a:r>
            <a:r>
              <a:rPr kumimoji="1" lang="ja-JP" altLang="en-US" sz="2400" dirty="0"/>
              <a:t>　（</a:t>
            </a:r>
            <a:r>
              <a:rPr kumimoji="1" lang="en-US" altLang="ja-JP" sz="2400" dirty="0"/>
              <a:t>3000</a:t>
            </a:r>
            <a:r>
              <a:rPr kumimoji="1" lang="ja-JP" altLang="en-US" sz="2400" dirty="0"/>
              <a:t>トン）　完成　新規制基準適合性審査中</a:t>
            </a:r>
            <a:endParaRPr kumimoji="1" lang="en-US" altLang="ja-JP" sz="2400" dirty="0"/>
          </a:p>
          <a:p>
            <a:r>
              <a:rPr kumimoji="1" lang="ja-JP" altLang="en-US" sz="2400" dirty="0"/>
              <a:t>　原発敷地内計画　事実上合格　</a:t>
            </a:r>
            <a:r>
              <a:rPr kumimoji="1" lang="ja-JP" altLang="en-US" sz="2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伊方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500</a:t>
            </a:r>
            <a:r>
              <a:rPr kumimoji="1" lang="ja-JP" altLang="en-US" sz="2400" dirty="0"/>
              <a:t>トン）</a:t>
            </a:r>
            <a:endParaRPr kumimoji="1" lang="en-US" altLang="ja-JP" sz="2400" dirty="0"/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審議中　</a:t>
            </a:r>
            <a:r>
              <a: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浜岡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400</a:t>
            </a:r>
            <a:r>
              <a:rPr kumimoji="1" lang="ja-JP" altLang="en-US" sz="2400" dirty="0"/>
              <a:t>トン）　</a:t>
            </a:r>
            <a:r>
              <a: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玄海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440</a:t>
            </a:r>
            <a:r>
              <a:rPr kumimoji="1" lang="ja-JP" altLang="en-US" sz="2400" dirty="0"/>
              <a:t>トン）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F5BD614-9A92-4229-952E-A1F94E33F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0" y="1221354"/>
            <a:ext cx="3317620" cy="284721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3C98CD-8A7D-46D6-8E24-B2716BE5B291}"/>
              </a:ext>
            </a:extLst>
          </p:cNvPr>
          <p:cNvSpPr txBox="1"/>
          <p:nvPr/>
        </p:nvSpPr>
        <p:spPr>
          <a:xfrm>
            <a:off x="3662844" y="1221355"/>
            <a:ext cx="54144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田中前委員長　乾式貯蔵推進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5</a:t>
            </a:r>
            <a:r>
              <a:rPr kumimoji="1" lang="ja-JP" altLang="en-US" sz="2400" b="1" dirty="0"/>
              <a:t>年程度プールで冷却した燃料は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空冷式のキャスクに移動を！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更田現委員長も乾式推進</a:t>
            </a:r>
            <a:endParaRPr kumimoji="1" lang="en-US" altLang="ja-JP" sz="2400" b="1" dirty="0"/>
          </a:p>
          <a:p>
            <a:endParaRPr kumimoji="1" lang="en-US" altLang="ja-JP" sz="18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ja-JP" altLang="en-US" sz="2400" dirty="0"/>
              <a:t>安全性強化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ja-JP" altLang="en-US" sz="2400" dirty="0"/>
              <a:t>再処理の正当性の根拠を崩す</a:t>
            </a:r>
            <a:endParaRPr kumimoji="1" lang="en-US" altLang="ja-JP" sz="2400" dirty="0"/>
          </a:p>
          <a:p>
            <a:endParaRPr kumimoji="1" lang="en-US" altLang="ja-JP" sz="1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558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510F9-1EE3-417D-BADF-A1DBCCC5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8752"/>
            <a:ext cx="8496300" cy="596898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/>
              <a:t>六ヶ所軽視の例　トリチウム放出量比較　</a:t>
            </a:r>
            <a:br>
              <a:rPr kumimoji="1" lang="en-US" altLang="ja-JP" sz="4000" dirty="0"/>
            </a:br>
            <a:r>
              <a:rPr kumimoji="1" lang="ja-JP" altLang="en-US" sz="2700" dirty="0"/>
              <a:t>単位：ベクレル</a:t>
            </a:r>
            <a:endParaRPr kumimoji="1" lang="ja-JP" altLang="en-US" sz="4000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1E6627C2-8982-4FFD-BA39-921051988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214468"/>
              </p:ext>
            </p:extLst>
          </p:nvPr>
        </p:nvGraphicFramePr>
        <p:xfrm>
          <a:off x="228600" y="1095376"/>
          <a:ext cx="8829675" cy="4935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863">
                  <a:extLst>
                    <a:ext uri="{9D8B030D-6E8A-4147-A177-3AD203B41FA5}">
                      <a16:colId xmlns:a16="http://schemas.microsoft.com/office/drawing/2014/main" val="2068508152"/>
                    </a:ext>
                  </a:extLst>
                </a:gridCol>
                <a:gridCol w="2187650">
                  <a:extLst>
                    <a:ext uri="{9D8B030D-6E8A-4147-A177-3AD203B41FA5}">
                      <a16:colId xmlns:a16="http://schemas.microsoft.com/office/drawing/2014/main" val="3052926810"/>
                    </a:ext>
                  </a:extLst>
                </a:gridCol>
                <a:gridCol w="2293081">
                  <a:extLst>
                    <a:ext uri="{9D8B030D-6E8A-4147-A177-3AD203B41FA5}">
                      <a16:colId xmlns:a16="http://schemas.microsoft.com/office/drawing/2014/main" val="1029387925"/>
                    </a:ext>
                  </a:extLst>
                </a:gridCol>
                <a:gridCol w="2293081">
                  <a:extLst>
                    <a:ext uri="{9D8B030D-6E8A-4147-A177-3AD203B41FA5}">
                      <a16:colId xmlns:a16="http://schemas.microsoft.com/office/drawing/2014/main" val="713322947"/>
                    </a:ext>
                  </a:extLst>
                </a:gridCol>
              </a:tblGrid>
              <a:tr h="3653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福島タンク保管量　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05460"/>
                  </a:ext>
                </a:extLst>
              </a:tr>
              <a:tr h="8524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30</a:t>
                      </a:r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年放出計画？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860</a:t>
                      </a:r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兆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25906739"/>
                  </a:ext>
                </a:extLst>
              </a:tr>
              <a:tr h="336182">
                <a:tc gridSpan="4">
                  <a:txBody>
                    <a:bodyPr/>
                    <a:lstStyle/>
                    <a:p>
                      <a:pPr marL="0" marR="0" lvl="0" indent="0" algn="ctr" defTabSz="68581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　　　　　六ヶ所再処理工場海洋放出　　福島総量と比較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60935"/>
                  </a:ext>
                </a:extLst>
              </a:tr>
              <a:tr h="11813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放出実績</a:t>
                      </a:r>
                      <a:endParaRPr lang="en-US" altLang="ja-JP" sz="2400" b="1" u="none" strike="noStrike" dirty="0"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 fontAlgn="ctr"/>
                      <a:r>
                        <a:rPr lang="en-US" altLang="ja-JP" sz="2400" b="1" u="none" strike="noStrike" dirty="0">
                          <a:solidFill>
                            <a:srgbClr val="0070C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425</a:t>
                      </a:r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トン処理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アクティブ試験　</a:t>
                      </a:r>
                      <a:r>
                        <a:rPr lang="en-US" altLang="ja-JP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2006-08</a:t>
                      </a:r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年　　　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2150</a:t>
                      </a:r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兆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2.5</a:t>
                      </a:r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倍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34505448"/>
                  </a:ext>
                </a:extLst>
              </a:tr>
              <a:tr h="3653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2017</a:t>
                      </a:r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年</a:t>
                      </a:r>
                      <a:r>
                        <a:rPr lang="en-US" altLang="ja-JP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10</a:t>
                      </a:r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月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523</a:t>
                      </a:r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兆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60%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73990079"/>
                  </a:ext>
                </a:extLst>
              </a:tr>
              <a:tr h="6188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フル操業</a:t>
                      </a:r>
                      <a:endParaRPr lang="en-US" altLang="ja-JP" sz="2400" b="1" u="none" strike="noStrike" dirty="0"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（</a:t>
                      </a:r>
                      <a:r>
                        <a:rPr lang="en-US" altLang="ja-JP" sz="2000" b="1" u="none" strike="noStrike" dirty="0">
                          <a:solidFill>
                            <a:srgbClr val="0070C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800</a:t>
                      </a:r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トン</a:t>
                      </a:r>
                      <a:r>
                        <a:rPr lang="en-US" altLang="ja-JP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/</a:t>
                      </a:r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年）</a:t>
                      </a:r>
                      <a:endParaRPr lang="en-US" altLang="ja-JP" sz="2000" b="1" u="none" strike="noStrike" dirty="0"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 fontAlgn="ctr"/>
                      <a:r>
                        <a:rPr lang="ja-JP" alt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年間</a:t>
                      </a:r>
                      <a:endParaRPr lang="en-US" altLang="ja-JP" sz="2400" b="1" u="none" strike="noStrike" dirty="0">
                        <a:solidFill>
                          <a:srgbClr val="FF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海洋放出計画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年間海洋放出</a:t>
                      </a:r>
                      <a:endParaRPr lang="en-US" altLang="zh-TW" sz="2000" b="1" u="none" strike="noStrike" dirty="0"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管理目標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9700</a:t>
                      </a:r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兆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約</a:t>
                      </a:r>
                      <a:r>
                        <a:rPr lang="en-US" altLang="ja-JP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10</a:t>
                      </a:r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倍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6386155"/>
                  </a:ext>
                </a:extLst>
              </a:tr>
              <a:tr h="61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アクティブ試験からの比例計算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　</a:t>
                      </a:r>
                      <a:endParaRPr lang="ja-JP" altLang="en-US" sz="2000" b="1" i="0" u="none" strike="noStrike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約</a:t>
                      </a:r>
                      <a:r>
                        <a:rPr lang="en-US" altLang="ja-JP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5</a:t>
                      </a:r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倍？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98272454"/>
                  </a:ext>
                </a:extLst>
              </a:tr>
              <a:tr h="5480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経産省推定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１京８０００兆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約</a:t>
                      </a:r>
                      <a:r>
                        <a:rPr lang="en-US" altLang="ja-JP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20</a:t>
                      </a:r>
                      <a:r>
                        <a:rPr lang="ja-JP" altLang="en-US" sz="2400" b="1" u="none" strike="noStrike" dirty="0"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倍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69999175"/>
                  </a:ext>
                </a:extLst>
              </a:tr>
            </a:tbl>
          </a:graphicData>
        </a:graphic>
      </p:graphicFrame>
      <p:sp>
        <p:nvSpPr>
          <p:cNvPr id="3" name="矢印: 下 2">
            <a:extLst>
              <a:ext uri="{FF2B5EF4-FFF2-40B4-BE49-F238E27FC236}">
                <a16:creationId xmlns:a16="http://schemas.microsoft.com/office/drawing/2014/main" id="{331DC304-9E80-4BA7-80BA-1EE84C5D0081}"/>
              </a:ext>
            </a:extLst>
          </p:cNvPr>
          <p:cNvSpPr/>
          <p:nvPr/>
        </p:nvSpPr>
        <p:spPr>
          <a:xfrm>
            <a:off x="5918984" y="755650"/>
            <a:ext cx="3324226" cy="1593341"/>
          </a:xfrm>
          <a:prstGeom prst="downArrow">
            <a:avLst>
              <a:gd name="adj1" fmla="val 70009"/>
              <a:gd name="adj2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800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政府・原燃の説明が</a:t>
            </a:r>
            <a:endParaRPr kumimoji="1" lang="en-US" altLang="ja-JP" sz="2800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38804A9-DC18-4F8A-8988-7E588F1082D5}"/>
              </a:ext>
            </a:extLst>
          </p:cNvPr>
          <p:cNvSpPr/>
          <p:nvPr/>
        </p:nvSpPr>
        <p:spPr>
          <a:xfrm>
            <a:off x="895350" y="1631442"/>
            <a:ext cx="895350" cy="61912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347C5D4-91BC-4145-B2B5-A5A9692CA267}"/>
              </a:ext>
            </a:extLst>
          </p:cNvPr>
          <p:cNvSpPr/>
          <p:nvPr/>
        </p:nvSpPr>
        <p:spPr>
          <a:xfrm>
            <a:off x="787792" y="5095874"/>
            <a:ext cx="914400" cy="381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0FCC521-90DB-4738-B4B6-5D8E22E42B27}"/>
              </a:ext>
            </a:extLst>
          </p:cNvPr>
          <p:cNvSpPr/>
          <p:nvPr/>
        </p:nvSpPr>
        <p:spPr>
          <a:xfrm>
            <a:off x="7283360" y="3003433"/>
            <a:ext cx="1333500" cy="695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7C9D8AC-A772-4C81-9935-794F1FE7A93E}"/>
              </a:ext>
            </a:extLst>
          </p:cNvPr>
          <p:cNvSpPr/>
          <p:nvPr/>
        </p:nvSpPr>
        <p:spPr>
          <a:xfrm>
            <a:off x="7282342" y="4854860"/>
            <a:ext cx="1176338" cy="695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8A20E7F-B989-49A4-9D0C-233B04A9F589}"/>
              </a:ext>
            </a:extLst>
          </p:cNvPr>
          <p:cNvSpPr/>
          <p:nvPr/>
        </p:nvSpPr>
        <p:spPr>
          <a:xfrm>
            <a:off x="3092922" y="5107003"/>
            <a:ext cx="1325098" cy="472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92FF96-9F1F-47A7-A974-48A8E0FEE1C1}"/>
              </a:ext>
            </a:extLst>
          </p:cNvPr>
          <p:cNvSpPr txBox="1"/>
          <p:nvPr/>
        </p:nvSpPr>
        <p:spPr>
          <a:xfrm>
            <a:off x="305447" y="6031155"/>
            <a:ext cx="853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日本原燃社長＝ 元福島第一廃炉推進カンパニー・プレジデント兼</a:t>
            </a:r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廃炉・汚染水対策最高責任者</a:t>
            </a:r>
          </a:p>
        </p:txBody>
      </p:sp>
    </p:spTree>
    <p:extLst>
      <p:ext uri="{BB962C8B-B14F-4D97-AF65-F5344CB8AC3E}">
        <p14:creationId xmlns:p14="http://schemas.microsoft.com/office/powerpoint/2010/main" val="254549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0CB590-C010-48AC-84D9-D5C6D5E6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93" y="835124"/>
            <a:ext cx="7886700" cy="1325563"/>
          </a:xfrm>
        </p:spPr>
        <p:txBody>
          <a:bodyPr>
            <a:normAutofit fontScale="90000"/>
          </a:bodyPr>
          <a:lstStyle/>
          <a:p>
            <a:br>
              <a:rPr kumimoji="1" lang="en-US" altLang="ja-JP" sz="3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ありがとうございました。</a:t>
            </a:r>
            <a:br>
              <a:rPr kumimoji="1" lang="en-US" altLang="ja-JP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詳しくは</a:t>
            </a:r>
            <a:br>
              <a:rPr kumimoji="1" lang="en-US" altLang="ja-JP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核情報</a:t>
            </a:r>
            <a:br>
              <a:rPr kumimoji="1" lang="en-US" altLang="ja-JP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en-US" altLang="ja-JP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http://kakujoho.net/</a:t>
            </a:r>
            <a:br>
              <a:rPr kumimoji="1" lang="en-US" altLang="ja-JP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をご覧ください</a:t>
            </a:r>
            <a:br>
              <a:rPr kumimoji="1" lang="en-US" altLang="ja-JP" sz="3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br>
              <a:rPr kumimoji="1" lang="en-US" altLang="ja-JP" sz="3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05A322-A693-4B04-BFBC-41386032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4" y="2077249"/>
            <a:ext cx="8217398" cy="4320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 algn="r">
              <a:buNone/>
            </a:pPr>
            <a:r>
              <a:rPr kumimoji="1"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協力：フランク・フォンヒッペル＆カン・ジョンミン</a:t>
            </a:r>
            <a:endParaRPr kumimoji="1"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4B9262-E09E-4AE1-8680-CBF7C4EB6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" y="2894278"/>
            <a:ext cx="9144000" cy="387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177543-3C4E-4AE2-9548-7F1FA113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40" y="-38607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/>
              <a:t>なぜ再処理か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430B0A-B5A9-4492-A32A-59F0F3F0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" y="514351"/>
            <a:ext cx="8824913" cy="66198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（と思われた）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ウラン資源は希少　＋　原子力発電が世界で急速に増える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ウランが枯渇する！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燃えるウラン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235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を使う軽水炉ではダメ　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天然ウランに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0.7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％だけ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燃えないウラン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238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から原子炉で生じる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プルトニウムの利用が必要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解決策　（のはずだった）　米国主導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高速増殖炉の夢　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使った以上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のプルトニウムを生み出す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↑初期装荷燃料用プルトニウムが必要：軽水炉使用済燃料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再処理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altLang="ja-JP" sz="2400" b="1" dirty="0">
              <a:solidFill>
                <a:prstClr val="black"/>
              </a:solidFill>
              <a:highlight>
                <a:srgbClr val="FFFF00"/>
              </a:highlight>
              <a:latin typeface="Calibri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ウランは枯渇せず、問題自体が消滅　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増殖炉技術も難しく「解決」の夢もシャボン玉のごとく消える</a:t>
            </a:r>
            <a:endParaRPr lang="en-US" altLang="ja-JP" sz="2400" b="1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ea"/>
              </a:rPr>
              <a:t>ここで再処理構想は破綻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829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9317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1970</a:t>
            </a:r>
            <a:r>
              <a:rPr lang="ja-JP" altLang="en-US" sz="2800" dirty="0"/>
              <a:t>年代の予測：ウラン枯渇➡高速増殖炉が支配的に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" y="809686"/>
            <a:ext cx="4692025" cy="6048314"/>
          </a:xfrm>
        </p:spPr>
      </p:pic>
      <p:sp>
        <p:nvSpPr>
          <p:cNvPr id="5" name="TextBox 4"/>
          <p:cNvSpPr txBox="1"/>
          <p:nvPr/>
        </p:nvSpPr>
        <p:spPr>
          <a:xfrm>
            <a:off x="4503309" y="891312"/>
            <a:ext cx="4794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marR="0" lvl="0" indent="-236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←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charset="0"/>
              </a:rPr>
              <a:t>米国原子力委員会予測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1974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236538" marR="0" lvl="0" indent="-236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2010</a:t>
            </a:r>
            <a:r>
              <a:rPr lang="ja-JP" alt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年米国だけで</a:t>
            </a:r>
            <a:r>
              <a:rPr lang="en-US" altLang="ja-JP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2300Gwe</a:t>
            </a:r>
          </a:p>
          <a:p>
            <a:pPr marL="236538" marR="0" lvl="0" indent="-236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　　</a:t>
            </a:r>
            <a:r>
              <a:rPr lang="en-US" altLang="ja-JP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100</a:t>
            </a:r>
            <a:r>
              <a:rPr lang="ja-JP" altLang="en-US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万</a:t>
            </a:r>
            <a:r>
              <a:rPr lang="en-US" altLang="ja-JP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kW </a:t>
            </a:r>
            <a:r>
              <a:rPr lang="ja-JP" altLang="en-US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級</a:t>
            </a:r>
            <a:r>
              <a:rPr lang="en-US" altLang="ja-JP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2300</a:t>
            </a:r>
            <a:r>
              <a:rPr lang="ja-JP" altLang="en-US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基分</a:t>
            </a:r>
            <a:endParaRPr lang="en-US" altLang="ja-JP" sz="2400" b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36538" marR="0" lvl="0" indent="-236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0325" y="4022730"/>
            <a:ext cx="17092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charset="0"/>
              </a:rPr>
              <a:t>高速増殖炉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5992" y="5578864"/>
            <a:ext cx="17092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charset="0"/>
              </a:rPr>
              <a:t>軽水炉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29465" y="6288258"/>
            <a:ext cx="94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389" y="6155291"/>
            <a:ext cx="41153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実際の米国の原子力発電容量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4776272" y="6262856"/>
            <a:ext cx="15396" cy="2617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26545" y="5516576"/>
            <a:ext cx="4080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米国の電力全部を発電できる容量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652520" y="5585354"/>
            <a:ext cx="7031" cy="9392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-81310" y="568079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U.S.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0258" y="4607505"/>
            <a:ext cx="137313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実際の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原子力発電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容量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1849" y="5420394"/>
            <a:ext cx="554548" cy="664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Yu Gothic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76DFEC8-6910-4F30-A895-FBE5EE046A18}"/>
              </a:ext>
            </a:extLst>
          </p:cNvPr>
          <p:cNvSpPr txBox="1"/>
          <p:nvPr/>
        </p:nvSpPr>
        <p:spPr>
          <a:xfrm>
            <a:off x="5487591" y="2372758"/>
            <a:ext cx="3345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" panose="020B0400000000000000" pitchFamily="50" charset="-128"/>
                <a:cs typeface="+mn-cs"/>
              </a:rPr>
              <a:t>米国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" panose="020B0400000000000000" pitchFamily="50" charset="-128"/>
                <a:cs typeface="+mn-cs"/>
              </a:rPr>
              <a:t>2018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" panose="020B0400000000000000" pitchFamily="50" charset="-128"/>
                <a:cs typeface="+mn-cs"/>
              </a:rPr>
              <a:t>年現在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" panose="020B0400000000000000" pitchFamily="50" charset="-128"/>
                <a:cs typeface="+mn-cs"/>
              </a:rPr>
              <a:t>軽水炉　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" panose="020B0400000000000000" pitchFamily="50" charset="-128"/>
                <a:cs typeface="+mn-cs"/>
              </a:rPr>
              <a:t>　基数：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" panose="020B0400000000000000" pitchFamily="50" charset="-128"/>
                <a:cs typeface="+mn-cs"/>
              </a:rPr>
              <a:t>99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" panose="020B0400000000000000" pitchFamily="50" charset="-128"/>
                <a:cs typeface="+mn-cs"/>
              </a:rPr>
              <a:t>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" panose="020B0400000000000000" pitchFamily="50" charset="-128"/>
                <a:cs typeface="+mn-cs"/>
              </a:rPr>
              <a:t>高速増殖炉　ゼロ</a:t>
            </a:r>
            <a:endParaRPr kumimoji="1" lang="ja-JP" alt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Yu Gothic" panose="020B0400000000000000" pitchFamily="50" charset="-128"/>
              <a:cs typeface="+mn-cs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6C2D481-527A-4AE4-8BDF-4600E3A6A45A}"/>
              </a:ext>
            </a:extLst>
          </p:cNvPr>
          <p:cNvSpPr/>
          <p:nvPr/>
        </p:nvSpPr>
        <p:spPr>
          <a:xfrm>
            <a:off x="5213023" y="2122242"/>
            <a:ext cx="3620063" cy="211332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Yu Gothic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76358DC-206D-4449-A5E8-3C98014C2E17}"/>
              </a:ext>
            </a:extLst>
          </p:cNvPr>
          <p:cNvSpPr txBox="1"/>
          <p:nvPr/>
        </p:nvSpPr>
        <p:spPr>
          <a:xfrm>
            <a:off x="4603180" y="4355933"/>
            <a:ext cx="4629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Yu Gothic" panose="020B0400000000000000" pitchFamily="50" charset="-128"/>
                <a:cs typeface="+mn-cs"/>
              </a:rPr>
              <a:t>http://www.world-nuclear.org/information-library/country-profiles/countries-t-z/usa-nuclear-power.aspx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Yu Gothic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13FC628-0C1E-4066-ADFE-9DAB61B6EB1D}"/>
              </a:ext>
            </a:extLst>
          </p:cNvPr>
          <p:cNvSpPr txBox="1"/>
          <p:nvPr/>
        </p:nvSpPr>
        <p:spPr>
          <a:xfrm>
            <a:off x="23687" y="464106"/>
            <a:ext cx="22674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単位：</a:t>
            </a:r>
            <a:r>
              <a:rPr kumimoji="1" lang="en-US" altLang="ja-JP" b="1" dirty="0" err="1"/>
              <a:t>GWe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百万</a:t>
            </a:r>
            <a:r>
              <a:rPr kumimoji="1" lang="en-US" altLang="ja-JP" b="1" dirty="0"/>
              <a:t>kW)</a:t>
            </a:r>
            <a:endParaRPr kumimoji="1" lang="ja-JP" altLang="en-US" b="1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4954825-CF17-4F1A-B16A-9F79A6320483}"/>
              </a:ext>
            </a:extLst>
          </p:cNvPr>
          <p:cNvSpPr/>
          <p:nvPr/>
        </p:nvSpPr>
        <p:spPr>
          <a:xfrm>
            <a:off x="3605301" y="6288258"/>
            <a:ext cx="327643" cy="3621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391D429-8866-4E05-ACAA-BA3ECCBA61D0}"/>
              </a:ext>
            </a:extLst>
          </p:cNvPr>
          <p:cNvSpPr txBox="1"/>
          <p:nvPr/>
        </p:nvSpPr>
        <p:spPr>
          <a:xfrm>
            <a:off x="3005838" y="2046876"/>
            <a:ext cx="14221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2300</a:t>
            </a:r>
            <a:r>
              <a:rPr kumimoji="1" lang="ja-JP" altLang="en-US" sz="2400" b="1" dirty="0"/>
              <a:t>基分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A43DAB-2336-4C17-B0C3-F7C0F4BBDF56}"/>
              </a:ext>
            </a:extLst>
          </p:cNvPr>
          <p:cNvSpPr txBox="1"/>
          <p:nvPr/>
        </p:nvSpPr>
        <p:spPr>
          <a:xfrm>
            <a:off x="3434290" y="2909942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分の２</a:t>
            </a:r>
          </a:p>
        </p:txBody>
      </p:sp>
    </p:spTree>
    <p:extLst>
      <p:ext uri="{BB962C8B-B14F-4D97-AF65-F5344CB8AC3E}">
        <p14:creationId xmlns:p14="http://schemas.microsoft.com/office/powerpoint/2010/main" val="61272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CE3C0E-E99E-4128-BE75-162505FB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6" y="-406399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　</a:t>
            </a:r>
            <a:r>
              <a:rPr kumimoji="1" lang="ja-JP" altLang="en-US" sz="3600" dirty="0"/>
              <a:t>撤退を知らない日本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B1422-069E-4DFA-A888-A0FDDF13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554825"/>
            <a:ext cx="9124950" cy="64365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1974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年インド核実験の警鐘　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民生用プルトニウム使用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ja-JP" altLang="en-US" sz="26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米国　</a:t>
            </a:r>
            <a:r>
              <a:rPr lang="en-US" altLang="ja-JP" sz="26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ＭＳ Ｐゴシック" panose="020B0600070205080204" pitchFamily="50" charset="-128"/>
              </a:rPr>
              <a:t>1976</a:t>
            </a:r>
            <a:r>
              <a:rPr lang="ja-JP" altLang="en-US" sz="26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ＭＳ Ｐゴシック" panose="020B0600070205080204" pitchFamily="50" charset="-128"/>
              </a:rPr>
              <a:t>年</a:t>
            </a:r>
            <a:r>
              <a:rPr lang="ja-JP" altLang="en-US" sz="26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選挙でカーター政権登場</a:t>
            </a:r>
            <a:endParaRPr lang="en-US" altLang="ja-JP" sz="26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ja-JP" altLang="en-US" sz="26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原子力先進国での見直し：「</a:t>
            </a:r>
            <a:r>
              <a:rPr lang="ja-JP" altLang="en-US" sz="26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高速増殖炉経済性なし</a:t>
            </a:r>
            <a:r>
              <a:rPr lang="ja-JP" altLang="en-US" sz="26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」との結論</a:t>
            </a:r>
            <a:endParaRPr lang="en-US" altLang="ja-JP" sz="26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ja-JP" altLang="en-US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つまり日本の再処理計画は破綻　</a:t>
            </a:r>
            <a:r>
              <a:rPr lang="en-US" altLang="ja-JP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再処理は元々、高速増殖炉用</a:t>
            </a:r>
            <a:r>
              <a:rPr lang="en-US" altLang="ja-JP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ja-JP" altLang="en-US" sz="26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日本はそれでも</a:t>
            </a:r>
            <a:endParaRPr lang="en-US" altLang="ja-JP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69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年から　 英仏再処理委託）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altLang="ja-JP" sz="24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ＭＳ Ｐゴシック" panose="020B0600070205080204" pitchFamily="50" charset="-128"/>
              </a:rPr>
              <a:t>77</a:t>
            </a:r>
            <a:r>
              <a:rPr lang="ja-JP" altLang="en-US" sz="24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ＭＳ Ｐゴシック" panose="020B0600070205080204" pitchFamily="50" charset="-128"/>
              </a:rPr>
              <a:t>年　</a:t>
            </a:r>
            <a:r>
              <a:rPr lang="ja-JP" altLang="en-US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東海再処理工場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試運転開始　☚カーター政権中止要請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93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　六ヶ所再処理工場建設開始　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97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年完成予定　</a:t>
            </a:r>
            <a:r>
              <a:rPr lang="ja-JP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ＭＳ Ｐゴシック" panose="020B0600070205080204" pitchFamily="50" charset="-128"/>
              </a:rPr>
              <a:t>約</a:t>
            </a:r>
            <a:r>
              <a:rPr lang="en-US" altLang="ja-JP" sz="2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ＭＳ Ｐゴシック" panose="020B0600070205080204" pitchFamily="50" charset="-128"/>
              </a:rPr>
              <a:t>8</a:t>
            </a:r>
            <a:r>
              <a:rPr lang="ja-JP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ＭＳ Ｐゴシック" panose="020B0600070205080204" pitchFamily="50" charset="-128"/>
              </a:rPr>
              <a:t>トン</a:t>
            </a:r>
            <a:r>
              <a:rPr lang="en-US" altLang="ja-JP" sz="2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ＭＳ Ｐゴシック" panose="020B0600070205080204" pitchFamily="50" charset="-128"/>
              </a:rPr>
              <a:t>/</a:t>
            </a:r>
            <a:r>
              <a:rPr lang="ja-JP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ＭＳ Ｐゴシック" panose="020B0600070205080204" pitchFamily="50" charset="-128"/>
              </a:rPr>
              <a:t>年</a:t>
            </a:r>
            <a:endParaRPr lang="en-US" altLang="ja-JP" sz="2400" dirty="0">
              <a:solidFill>
                <a:prstClr val="black"/>
              </a:solidFill>
              <a:highlight>
                <a:srgbClr val="FFFF00"/>
              </a:highlight>
              <a:latin typeface="Calibri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95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　もんじゅナトリウム火災：</a:t>
            </a:r>
            <a:r>
              <a:rPr lang="ja-JP" altLang="en-US" sz="2400" dirty="0">
                <a:solidFill>
                  <a:prstClr val="black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つまり再綻綻！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➡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2018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年廃炉決定</a:t>
            </a:r>
            <a:endParaRPr lang="en-US" altLang="ja-JP" sz="2400" dirty="0">
              <a:solidFill>
                <a:prstClr val="black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97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　</a:t>
            </a:r>
            <a:r>
              <a:rPr lang="ja-JP" altLang="en-US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プルサーマル計画発表　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ウランとプルトニウム混ぜた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MOX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燃料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1" lang="en-US" altLang="ja-JP" sz="2400" dirty="0"/>
              <a:t> </a:t>
            </a:r>
            <a:r>
              <a:rPr kumimoji="1" lang="ja-JP" altLang="en-US" sz="2400" dirty="0"/>
              <a:t>　</a:t>
            </a:r>
            <a:r>
              <a:rPr kumimoji="1" lang="en-US" altLang="ja-JP" sz="2400" dirty="0"/>
              <a:t>2010</a:t>
            </a:r>
            <a:r>
              <a:rPr kumimoji="1" lang="ja-JP" altLang="en-US" sz="2400" dirty="0"/>
              <a:t>年までに</a:t>
            </a:r>
            <a:r>
              <a:rPr kumimoji="1" lang="en-US" altLang="ja-JP" sz="2400" dirty="0"/>
              <a:t>16-18</a:t>
            </a:r>
            <a:r>
              <a:rPr kumimoji="1" lang="ja-JP" altLang="en-US" sz="2400" dirty="0"/>
              <a:t>基導入　</a:t>
            </a:r>
            <a:r>
              <a:rPr kumimoji="1" lang="ja-JP" altLang="en-US" sz="2400" dirty="0">
                <a:highlight>
                  <a:srgbClr val="FFFF00"/>
                </a:highlight>
              </a:rPr>
              <a:t>年間</a:t>
            </a:r>
            <a:r>
              <a:rPr kumimoji="1" lang="en-US" altLang="ja-JP" sz="2400" dirty="0">
                <a:highlight>
                  <a:srgbClr val="FFFF00"/>
                </a:highlight>
              </a:rPr>
              <a:t>7-11</a:t>
            </a:r>
            <a:r>
              <a:rPr kumimoji="1" lang="ja-JP" altLang="en-US" sz="2400" dirty="0">
                <a:highlight>
                  <a:srgbClr val="FFFF00"/>
                </a:highlight>
              </a:rPr>
              <a:t>トンの消費計画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ja-JP" altLang="en-US" sz="2400" dirty="0"/>
              <a:t>　↑</a:t>
            </a:r>
            <a:r>
              <a:rPr lang="ja-JP" altLang="en-US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六ヶ所運転正当化、だが</a:t>
            </a:r>
            <a:endParaRPr kumimoji="1" lang="en-US" altLang="ja-JP" sz="2400" dirty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1" lang="ja-JP" altLang="en-US" sz="2400" dirty="0"/>
              <a:t>　　</a:t>
            </a:r>
            <a:r>
              <a:rPr kumimoji="1" lang="en-US" altLang="ja-JP" sz="2400" dirty="0"/>
              <a:t>*MOX</a:t>
            </a:r>
            <a:r>
              <a:rPr kumimoji="1" lang="ja-JP" altLang="en-US" sz="2400" dirty="0"/>
              <a:t>燃料は低濃縮ウラン燃料の</a:t>
            </a:r>
            <a:r>
              <a:rPr kumimoji="1" lang="en-US" altLang="ja-JP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kumimoji="1" lang="ja-JP" altLang="en-US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倍のコスト</a:t>
            </a:r>
            <a:endParaRPr lang="en-US" altLang="ja-JP" sz="24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1" lang="ja-JP" altLang="en-US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kumimoji="1" lang="en-US" altLang="ja-JP" sz="24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59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6DB9-A9FB-4247-A97A-210E0F09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499" y="280621"/>
            <a:ext cx="9202499" cy="584856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世界では軍事用は頭打ち、民生用が急速に伸びて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軍事用を凌駕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4001E-1BA6-F243-B826-960FA332BD33}"/>
              </a:ext>
            </a:extLst>
          </p:cNvPr>
          <p:cNvPicPr/>
          <p:nvPr/>
        </p:nvPicPr>
        <p:blipFill rotWithShape="1">
          <a:blip r:embed="rId2"/>
          <a:srcRect l="875" t="5843" r="33957" b="1367"/>
          <a:stretch/>
        </p:blipFill>
        <p:spPr bwMode="auto">
          <a:xfrm>
            <a:off x="67866" y="1041801"/>
            <a:ext cx="6953060" cy="5156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03B78A-1872-6F40-9EFB-0EEAA3CA1C43}"/>
              </a:ext>
            </a:extLst>
          </p:cNvPr>
          <p:cNvCxnSpPr>
            <a:cxnSpLocks/>
          </p:cNvCxnSpPr>
          <p:nvPr/>
        </p:nvCxnSpPr>
        <p:spPr>
          <a:xfrm>
            <a:off x="6863168" y="4074409"/>
            <a:ext cx="0" cy="17131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56731F-E709-2542-AF84-B7A0D74EE8DF}"/>
              </a:ext>
            </a:extLst>
          </p:cNvPr>
          <p:cNvSpPr txBox="1"/>
          <p:nvPr/>
        </p:nvSpPr>
        <p:spPr>
          <a:xfrm>
            <a:off x="7663411" y="4450649"/>
            <a:ext cx="1480583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65,000 warheads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3ADEDA-028A-FA48-BB79-37D1C0A8A6B1}"/>
              </a:ext>
            </a:extLst>
          </p:cNvPr>
          <p:cNvCxnSpPr>
            <a:cxnSpLocks/>
          </p:cNvCxnSpPr>
          <p:nvPr/>
        </p:nvCxnSpPr>
        <p:spPr>
          <a:xfrm>
            <a:off x="4347698" y="4061873"/>
            <a:ext cx="2515470" cy="2507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213495-07BB-42EB-93A6-D4AA2B26A1ED}"/>
              </a:ext>
            </a:extLst>
          </p:cNvPr>
          <p:cNvSpPr txBox="1"/>
          <p:nvPr/>
        </p:nvSpPr>
        <p:spPr>
          <a:xfrm>
            <a:off x="1458595" y="1723749"/>
            <a:ext cx="226215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民生用プルトニウム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軍事用プルトニウム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運用中核弾頭のなか</a:t>
            </a:r>
            <a:endParaRPr kumimoji="1" lang="en-US" altLang="ja-JP" b="1" dirty="0"/>
          </a:p>
          <a:p>
            <a:r>
              <a:rPr kumimoji="1" lang="ja-JP" altLang="en-US" b="1" dirty="0"/>
              <a:t>（</a:t>
            </a:r>
            <a:r>
              <a:rPr kumimoji="1" lang="en-US" altLang="ja-JP" b="1" dirty="0"/>
              <a:t>3</a:t>
            </a:r>
            <a:r>
              <a:rPr kumimoji="1" lang="ja-JP" altLang="en-US" b="1" dirty="0"/>
              <a:t>㎏</a:t>
            </a:r>
            <a:r>
              <a:rPr kumimoji="1" lang="en-US" altLang="ja-JP" b="1" dirty="0"/>
              <a:t>/</a:t>
            </a:r>
            <a:r>
              <a:rPr kumimoji="1" lang="ja-JP" altLang="en-US" b="1" dirty="0"/>
              <a:t>発と想定）</a:t>
            </a:r>
            <a:endParaRPr kumimoji="1" lang="en-US" altLang="ja-JP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854F1D-36FA-4835-8110-994D038D3B4F}"/>
              </a:ext>
            </a:extLst>
          </p:cNvPr>
          <p:cNvSpPr txBox="1"/>
          <p:nvPr/>
        </p:nvSpPr>
        <p:spPr>
          <a:xfrm>
            <a:off x="7033054" y="4577062"/>
            <a:ext cx="19006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ピーク時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約</a:t>
            </a:r>
            <a:r>
              <a:rPr kumimoji="1" lang="en-US" altLang="ja-JP" sz="2000" b="1" dirty="0"/>
              <a:t>6</a:t>
            </a:r>
            <a:r>
              <a:rPr kumimoji="1" lang="ja-JP" altLang="en-US" sz="2000" b="1" dirty="0"/>
              <a:t>万</a:t>
            </a:r>
            <a:r>
              <a:rPr kumimoji="1" lang="en-US" altLang="ja-JP" sz="2000" b="1" dirty="0"/>
              <a:t>5000</a:t>
            </a:r>
            <a:r>
              <a:rPr kumimoji="1" lang="ja-JP" altLang="en-US" sz="2000" b="1" dirty="0"/>
              <a:t>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B68CA5-33B1-45D5-BFB2-03B0707D96DB}"/>
              </a:ext>
            </a:extLst>
          </p:cNvPr>
          <p:cNvSpPr txBox="1"/>
          <p:nvPr/>
        </p:nvSpPr>
        <p:spPr>
          <a:xfrm>
            <a:off x="2819400" y="522470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運用中核弾頭に</a:t>
            </a:r>
            <a:endParaRPr kumimoji="1" lang="en-US" altLang="ja-JP" b="1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11C30D-21C0-4B91-B7BE-2651CFA5A4A6}"/>
              </a:ext>
            </a:extLst>
          </p:cNvPr>
          <p:cNvSpPr txBox="1"/>
          <p:nvPr/>
        </p:nvSpPr>
        <p:spPr>
          <a:xfrm>
            <a:off x="5187681" y="269643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民生用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058208-4162-478A-979F-C18759BC9BB5}"/>
              </a:ext>
            </a:extLst>
          </p:cNvPr>
          <p:cNvSpPr txBox="1"/>
          <p:nvPr/>
        </p:nvSpPr>
        <p:spPr>
          <a:xfrm>
            <a:off x="7049095" y="1930842"/>
            <a:ext cx="1900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2018</a:t>
            </a:r>
            <a:r>
              <a:rPr kumimoji="1" lang="ja-JP" altLang="en-US" sz="2400" b="1" dirty="0"/>
              <a:t>年末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民生用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約</a:t>
            </a:r>
            <a:r>
              <a:rPr kumimoji="1" lang="en-US" altLang="ja-JP" sz="2400" b="1" dirty="0"/>
              <a:t>300</a:t>
            </a:r>
            <a:r>
              <a:rPr kumimoji="1" lang="ja-JP" altLang="en-US" sz="2400" b="1" dirty="0"/>
              <a:t>トン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軍事用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</a:t>
            </a:r>
            <a:r>
              <a:rPr kumimoji="1" lang="en-US" altLang="ja-JP" sz="2400" b="1" dirty="0"/>
              <a:t>220</a:t>
            </a:r>
            <a:r>
              <a:rPr kumimoji="1" lang="ja-JP" altLang="en-US" sz="2400" b="1" dirty="0"/>
              <a:t>トン</a:t>
            </a:r>
            <a:endParaRPr kumimoji="1" lang="en-US" altLang="ja-JP" sz="2400" b="1" dirty="0"/>
          </a:p>
          <a:p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80683EC-0BA9-465B-95FD-6D2D0CCCA18B}"/>
              </a:ext>
            </a:extLst>
          </p:cNvPr>
          <p:cNvSpPr/>
          <p:nvPr/>
        </p:nvSpPr>
        <p:spPr>
          <a:xfrm>
            <a:off x="7033054" y="1943099"/>
            <a:ext cx="1900672" cy="19716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58446E-0A28-4DC0-B43A-29AEE62B780B}"/>
              </a:ext>
            </a:extLst>
          </p:cNvPr>
          <p:cNvSpPr txBox="1"/>
          <p:nvPr/>
        </p:nvSpPr>
        <p:spPr>
          <a:xfrm>
            <a:off x="352425" y="7689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単位：トン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3A5B06-7619-4D2C-B4A9-A34B78EFFD05}"/>
              </a:ext>
            </a:extLst>
          </p:cNvPr>
          <p:cNvSpPr txBox="1"/>
          <p:nvPr/>
        </p:nvSpPr>
        <p:spPr>
          <a:xfrm>
            <a:off x="-28733" y="2277746"/>
            <a:ext cx="461665" cy="240065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/>
              <a:t>プルトニウム　　　　</a:t>
            </a:r>
          </a:p>
        </p:txBody>
      </p:sp>
    </p:spTree>
    <p:extLst>
      <p:ext uri="{BB962C8B-B14F-4D97-AF65-F5344CB8AC3E}">
        <p14:creationId xmlns:p14="http://schemas.microsoft.com/office/powerpoint/2010/main" val="129180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0633-68A2-A045-8D75-0031BBD0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3770"/>
            <a:ext cx="9115090" cy="804542"/>
          </a:xfrm>
        </p:spPr>
        <p:txBody>
          <a:bodyPr>
            <a:normAutofit/>
          </a:bodyPr>
          <a:lstStyle/>
          <a:p>
            <a:pPr algn="ctr"/>
            <a:r>
              <a:rPr lang="ja-JP" altLang="en-US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再処理継続国　</a:t>
            </a:r>
            <a:r>
              <a:rPr lang="en-US" altLang="ja-JP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5</a:t>
            </a:r>
            <a:r>
              <a:rPr lang="ja-JP" altLang="en-US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カ国</a:t>
            </a:r>
            <a:r>
              <a:rPr lang="en-US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br>
              <a:rPr lang="en-US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</a:br>
            <a:r>
              <a:rPr lang="ja-JP" altLang="en-US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核兵器保有国</a:t>
            </a:r>
            <a:r>
              <a:rPr lang="en-US" altLang="ja-JP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4</a:t>
            </a:r>
            <a:r>
              <a:rPr lang="ja-JP" altLang="en-US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カ国（</a:t>
            </a:r>
            <a:r>
              <a:rPr lang="ja-JP" altLang="en-US" sz="2585" b="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仏・ロ</a:t>
            </a:r>
            <a:r>
              <a:rPr lang="ja-JP" altLang="en-US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＋印・中）</a:t>
            </a:r>
            <a:r>
              <a:rPr lang="en-US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+ </a:t>
            </a:r>
            <a:r>
              <a:rPr lang="ja-JP" altLang="en-US" sz="2585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日本</a:t>
            </a:r>
            <a:endParaRPr lang="en-US" sz="2585" b="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030C9-09F0-9543-8E54-8C047FCA009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07" t="29121" r="33462" b="28929"/>
          <a:stretch/>
        </p:blipFill>
        <p:spPr bwMode="auto">
          <a:xfrm>
            <a:off x="28909" y="1516006"/>
            <a:ext cx="6600523" cy="5091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92D7F8-5306-7F4B-87BF-9D38BDB6794E}"/>
              </a:ext>
            </a:extLst>
          </p:cNvPr>
          <p:cNvSpPr txBox="1"/>
          <p:nvPr/>
        </p:nvSpPr>
        <p:spPr>
          <a:xfrm rot="20761380">
            <a:off x="2210186" y="2963907"/>
            <a:ext cx="3921881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英国</a:t>
            </a:r>
            <a:r>
              <a:rPr lang="ja-JP" alt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軽水炉用閉鎖済み</a:t>
            </a: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ja-JP" alt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ガス炉用今年閉鎖予定</a:t>
            </a:r>
            <a:endParaRPr lang="en-US" sz="221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9C493-3038-2E42-AC8D-7697A594B80F}"/>
              </a:ext>
            </a:extLst>
          </p:cNvPr>
          <p:cNvSpPr txBox="1"/>
          <p:nvPr/>
        </p:nvSpPr>
        <p:spPr>
          <a:xfrm rot="21052304">
            <a:off x="1301556" y="4259500"/>
            <a:ext cx="4724370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ロシア　将来の高速増殖炉用に保管</a:t>
            </a:r>
            <a:endParaRPr lang="en-US" sz="221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8E34F3-474F-3C42-B6A3-996F3CD86962}"/>
              </a:ext>
            </a:extLst>
          </p:cNvPr>
          <p:cNvSpPr txBox="1"/>
          <p:nvPr/>
        </p:nvSpPr>
        <p:spPr>
          <a:xfrm rot="21281634">
            <a:off x="3220415" y="4746610"/>
            <a:ext cx="2241319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1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日本　軽水炉用</a:t>
            </a:r>
            <a:r>
              <a:rPr lang="en-US" sz="221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07206C-B339-6441-B51F-8984E4534C4E}"/>
              </a:ext>
            </a:extLst>
          </p:cNvPr>
          <p:cNvSpPr txBox="1"/>
          <p:nvPr/>
        </p:nvSpPr>
        <p:spPr>
          <a:xfrm>
            <a:off x="2762036" y="5517230"/>
            <a:ext cx="2738250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1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フランス　軽水炉用</a:t>
            </a:r>
            <a:endParaRPr lang="en-US" sz="221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D226BB-6900-FB40-A5BC-7C9AF5749272}"/>
              </a:ext>
            </a:extLst>
          </p:cNvPr>
          <p:cNvSpPr/>
          <p:nvPr/>
        </p:nvSpPr>
        <p:spPr>
          <a:xfrm>
            <a:off x="6560461" y="2344433"/>
            <a:ext cx="989950" cy="329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DDBADD-A112-744F-92C0-C18C5EFA38FF}"/>
              </a:ext>
            </a:extLst>
          </p:cNvPr>
          <p:cNvSpPr txBox="1"/>
          <p:nvPr/>
        </p:nvSpPr>
        <p:spPr>
          <a:xfrm>
            <a:off x="6388336" y="1899071"/>
            <a:ext cx="2745805" cy="11149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6882" indent="-216882"/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インド</a:t>
            </a: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(~6 </a:t>
            </a:r>
            <a:r>
              <a:rPr lang="ja-JP" altLang="en-US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トン</a:t>
            </a:r>
            <a:r>
              <a:rPr lang="en-US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216882" indent="-216882"/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</a:t>
            </a: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(0.04 </a:t>
            </a:r>
            <a:r>
              <a:rPr lang="ja-JP" altLang="en-US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トン</a:t>
            </a:r>
            <a:endParaRPr lang="en-US" altLang="ja-JP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882" indent="-216882"/>
            <a:r>
              <a:rPr lang="en-US" altLang="ja-JP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ja-JP" alt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年に報告中止</a:t>
            </a:r>
            <a:endParaRPr lang="en-US" sz="221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CC85AA-DED9-EE4C-9C3F-CDB656372037}"/>
              </a:ext>
            </a:extLst>
          </p:cNvPr>
          <p:cNvSpPr txBox="1"/>
          <p:nvPr/>
        </p:nvSpPr>
        <p:spPr>
          <a:xfrm rot="20576019">
            <a:off x="1182245" y="1756531"/>
            <a:ext cx="5392736" cy="710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ベルギー、ドイツ、スイス撤退</a:t>
            </a:r>
            <a:r>
              <a:rPr lang="en-US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オランダ（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万ｋ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We)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唯一の仏再処理顧客国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D77A64-313E-694D-92D3-96DDC7C6B811}"/>
              </a:ext>
            </a:extLst>
          </p:cNvPr>
          <p:cNvCxnSpPr>
            <a:cxnSpLocks/>
          </p:cNvCxnSpPr>
          <p:nvPr/>
        </p:nvCxnSpPr>
        <p:spPr>
          <a:xfrm>
            <a:off x="3447864" y="2491642"/>
            <a:ext cx="87408" cy="182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F7BEF-96FD-C640-9465-D5D70867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063C-FF84-1344-9FD9-674300F3BAD0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312BD-38B8-FA40-A9EE-CD0F86A20A64}"/>
              </a:ext>
            </a:extLst>
          </p:cNvPr>
          <p:cNvSpPr txBox="1"/>
          <p:nvPr/>
        </p:nvSpPr>
        <p:spPr>
          <a:xfrm>
            <a:off x="2442888" y="946037"/>
            <a:ext cx="4592924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[IAEA INFCIRC/549 reports] + IPFM Global Fissile Material Report 2015 update for India]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67DA73-B4A1-4DBE-94DD-F19B6C2D49A6}"/>
              </a:ext>
            </a:extLst>
          </p:cNvPr>
          <p:cNvSpPr txBox="1"/>
          <p:nvPr/>
        </p:nvSpPr>
        <p:spPr>
          <a:xfrm>
            <a:off x="508621" y="12341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単位：トン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FDEFAC-2370-445A-BBDB-8DDAD117D923}"/>
              </a:ext>
            </a:extLst>
          </p:cNvPr>
          <p:cNvSpPr txBox="1"/>
          <p:nvPr/>
        </p:nvSpPr>
        <p:spPr>
          <a:xfrm>
            <a:off x="3484" y="1603514"/>
            <a:ext cx="553998" cy="4346913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分離済み民生用プルトニウム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6DCD4E-A490-43E1-A154-B2DB078278BF}"/>
              </a:ext>
            </a:extLst>
          </p:cNvPr>
          <p:cNvSpPr txBox="1"/>
          <p:nvPr/>
        </p:nvSpPr>
        <p:spPr>
          <a:xfrm>
            <a:off x="5814599" y="1153953"/>
            <a:ext cx="32624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赤字　外国顧客用再処理も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610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CE3C0E-E99E-4128-BE75-162505FB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-206374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　</a:t>
            </a:r>
            <a:r>
              <a:rPr kumimoji="1" lang="ja-JP" altLang="en-US" sz="3600" dirty="0"/>
              <a:t>それでも日本は不退転の決意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B1422-069E-4DFA-A888-A0FDDF13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3" y="545301"/>
            <a:ext cx="9091611" cy="470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現状</a:t>
            </a:r>
            <a:endParaRPr kumimoji="1"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/>
              <a:t>再稼働</a:t>
            </a:r>
            <a:r>
              <a:rPr kumimoji="1" lang="en-US" altLang="ja-JP" dirty="0"/>
              <a:t>MOX</a:t>
            </a:r>
            <a:r>
              <a:rPr kumimoji="1" lang="ja-JP" altLang="en-US" dirty="0"/>
              <a:t>炉　</a:t>
            </a:r>
            <a:r>
              <a:rPr kumimoji="1" lang="en-US" altLang="ja-JP" dirty="0"/>
              <a:t>4</a:t>
            </a:r>
            <a:r>
              <a:rPr kumimoji="1" lang="ja-JP" altLang="en-US" dirty="0"/>
              <a:t>基（年間消費</a:t>
            </a:r>
            <a:r>
              <a:rPr kumimoji="1" lang="en-US" altLang="ja-JP" dirty="0"/>
              <a:t>2</a:t>
            </a:r>
            <a:r>
              <a:rPr kumimoji="1" lang="ja-JP" altLang="en-US" dirty="0"/>
              <a:t>トン分）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保有量</a:t>
            </a:r>
            <a:r>
              <a:rPr lang="en-US" altLang="ja-JP" dirty="0"/>
              <a:t>:</a:t>
            </a:r>
            <a:r>
              <a:rPr lang="ja-JP" altLang="en-US" dirty="0"/>
              <a:t>約</a:t>
            </a:r>
            <a:r>
              <a:rPr lang="en-US" altLang="ja-JP" dirty="0"/>
              <a:t>46</a:t>
            </a:r>
            <a:r>
              <a:rPr lang="ja-JP" altLang="en-US" dirty="0"/>
              <a:t>トン</a:t>
            </a:r>
            <a:r>
              <a:rPr lang="en-US" altLang="ja-JP" dirty="0"/>
              <a:t>(5700</a:t>
            </a:r>
            <a:r>
              <a:rPr lang="ja-JP" altLang="en-US" dirty="0"/>
              <a:t>発分以上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kumimoji="1" lang="en-US" altLang="ja-JP" dirty="0"/>
              <a:t>22</a:t>
            </a:r>
            <a:r>
              <a:rPr kumimoji="1" lang="ja-JP" altLang="en-US" dirty="0"/>
              <a:t>年初頭　六ヶ所運転開始➡</a:t>
            </a:r>
            <a:r>
              <a:rPr kumimoji="1" lang="en-US" altLang="ja-JP" dirty="0"/>
              <a:t>25</a:t>
            </a:r>
            <a:r>
              <a:rPr kumimoji="1" lang="ja-JP" altLang="en-US" dirty="0"/>
              <a:t>年度フル操業</a:t>
            </a:r>
            <a:r>
              <a:rPr kumimoji="1" lang="en-US" altLang="ja-JP" dirty="0"/>
              <a:t>7t/</a:t>
            </a:r>
            <a:r>
              <a:rPr kumimoji="1" lang="ja-JP" altLang="en-US" dirty="0"/>
              <a:t>年計画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運転開始の主な理由　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solidFill>
                  <a:srgbClr val="FF0000"/>
                </a:solidFill>
              </a:rPr>
              <a:t>使用済み燃料の行き場がない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/>
              <a:t>再処理前提のため原発のプール容量が小さい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再処理工場に運び出せ</a:t>
            </a:r>
            <a:r>
              <a:rPr lang="ja-JP" altLang="en-US" sz="2400" dirty="0"/>
              <a:t>　が、</a:t>
            </a:r>
            <a:r>
              <a:rPr kumimoji="1" lang="ja-JP" altLang="en-US" sz="2400" dirty="0"/>
              <a:t>工場のプールも満杯</a:t>
            </a:r>
            <a:r>
              <a:rPr lang="ja-JP" altLang="en-US" sz="2400" dirty="0"/>
              <a:t> </a:t>
            </a:r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運転を！</a:t>
            </a:r>
            <a:endParaRPr kumimoji="1"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/>
              <a:t>惰性・面子　間違ったと言えない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BEF4B2-E143-4B1E-B9B1-CD8723AF2E15}"/>
              </a:ext>
            </a:extLst>
          </p:cNvPr>
          <p:cNvSpPr txBox="1"/>
          <p:nvPr/>
        </p:nvSpPr>
        <p:spPr>
          <a:xfrm>
            <a:off x="42863" y="5010151"/>
            <a:ext cx="4190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建設遅延は不幸中の幸い</a:t>
            </a:r>
            <a:endParaRPr kumimoji="1" lang="en-US" altLang="ja-JP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400" b="1" dirty="0">
                <a:latin typeface="+mj-ea"/>
                <a:ea typeface="+mj-ea"/>
              </a:rPr>
              <a:t>六ヶ所再処理工場が予定通り建設・運転なら</a:t>
            </a:r>
            <a:r>
              <a:rPr kumimoji="1" lang="ja-JP" altLang="en-US" sz="2400" dirty="0"/>
              <a:t>いまごろ</a:t>
            </a:r>
            <a:endParaRPr kumimoji="1" lang="en-US" altLang="ja-JP" sz="2400" dirty="0"/>
          </a:p>
          <a:p>
            <a:r>
              <a:rPr kumimoji="1" lang="ja-JP" altLang="en-US" sz="2400" dirty="0"/>
              <a:t>＋</a:t>
            </a:r>
            <a:r>
              <a:rPr kumimoji="1" lang="ja-JP" altLang="en-US" sz="2400" b="1" dirty="0"/>
              <a:t>約</a:t>
            </a:r>
            <a:r>
              <a:rPr kumimoji="1" lang="en-US" altLang="ja-JP" sz="2400" b="1" dirty="0"/>
              <a:t>160</a:t>
            </a:r>
            <a:r>
              <a:rPr kumimoji="1" lang="ja-JP" altLang="en-US" sz="2400" b="1" dirty="0"/>
              <a:t>トン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endParaRPr kumimoji="1" lang="ja-JP" altLang="en-US" dirty="0"/>
          </a:p>
        </p:txBody>
      </p:sp>
      <p:graphicFrame>
        <p:nvGraphicFramePr>
          <p:cNvPr id="8" name="表 6">
            <a:extLst>
              <a:ext uri="{FF2B5EF4-FFF2-40B4-BE49-F238E27FC236}">
                <a16:creationId xmlns:a16="http://schemas.microsoft.com/office/drawing/2014/main" id="{DF5484FE-8DB7-4F5D-A18C-384BF390A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24190"/>
              </p:ext>
            </p:extLst>
          </p:nvPr>
        </p:nvGraphicFramePr>
        <p:xfrm>
          <a:off x="4910140" y="4435729"/>
          <a:ext cx="3376610" cy="2227947"/>
        </p:xfrm>
        <a:graphic>
          <a:graphicData uri="http://schemas.openxmlformats.org/drawingml/2006/table">
            <a:tbl>
              <a:tblPr firstRow="1" bandRow="1"/>
              <a:tblGrid>
                <a:gridCol w="861923">
                  <a:extLst>
                    <a:ext uri="{9D8B030D-6E8A-4147-A177-3AD203B41FA5}">
                      <a16:colId xmlns:a16="http://schemas.microsoft.com/office/drawing/2014/main" val="3140397675"/>
                    </a:ext>
                  </a:extLst>
                </a:gridCol>
                <a:gridCol w="826381">
                  <a:extLst>
                    <a:ext uri="{9D8B030D-6E8A-4147-A177-3AD203B41FA5}">
                      <a16:colId xmlns:a16="http://schemas.microsoft.com/office/drawing/2014/main" val="1088441936"/>
                    </a:ext>
                  </a:extLst>
                </a:gridCol>
                <a:gridCol w="1688306">
                  <a:extLst>
                    <a:ext uri="{9D8B030D-6E8A-4147-A177-3AD203B41FA5}">
                      <a16:colId xmlns:a16="http://schemas.microsoft.com/office/drawing/2014/main" val="2468328603"/>
                    </a:ext>
                  </a:extLst>
                </a:gridCol>
              </a:tblGrid>
              <a:tr h="39914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日本の保有量</a:t>
                      </a:r>
                      <a:r>
                        <a:rPr kumimoji="1" lang="en-US" altLang="ja-JP" sz="2000" b="1" dirty="0"/>
                        <a:t>(</a:t>
                      </a:r>
                      <a:r>
                        <a:rPr kumimoji="1" lang="ja-JP" altLang="en-US" sz="2000" b="1" dirty="0"/>
                        <a:t>トン）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339457"/>
                  </a:ext>
                </a:extLst>
              </a:tr>
              <a:tr h="45421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2400" b="1" dirty="0"/>
                        <a:t>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2400" b="1" dirty="0"/>
                        <a:t>21.2</a:t>
                      </a:r>
                      <a:endParaRPr kumimoji="1" lang="ja-JP" altLang="en-US" sz="2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2400" b="1" dirty="0"/>
                        <a:t>+0.6=21.8</a:t>
                      </a:r>
                      <a:endParaRPr kumimoji="1" lang="ja-JP" altLang="en-US" sz="2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219184"/>
                  </a:ext>
                </a:extLst>
              </a:tr>
              <a:tr h="45421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2400" b="1" dirty="0"/>
                        <a:t>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2400" b="1" dirty="0"/>
                        <a:t>15.5</a:t>
                      </a:r>
                      <a:endParaRPr kumimoji="1" lang="ja-JP" altLang="en-US" sz="2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2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60650"/>
                  </a:ext>
                </a:extLst>
              </a:tr>
              <a:tr h="45421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2400" b="1" dirty="0"/>
                        <a:t>国内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2400" b="1" dirty="0"/>
                        <a:t>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2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58227"/>
                  </a:ext>
                </a:extLst>
              </a:tr>
              <a:tr h="45421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2400" b="1" dirty="0"/>
                        <a:t>合計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2400" b="1" dirty="0"/>
                        <a:t>45.7</a:t>
                      </a:r>
                      <a:endParaRPr kumimoji="1" lang="ja-JP" altLang="en-US" sz="2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2400" b="1" dirty="0"/>
                        <a:t>+0.6=46.3</a:t>
                      </a:r>
                      <a:r>
                        <a:rPr kumimoji="1" lang="ja-JP" altLang="en-US" sz="2400" b="1" dirty="0"/>
                        <a:t>　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70268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84AF13-4B10-4983-9AF1-8F825588905E}"/>
              </a:ext>
            </a:extLst>
          </p:cNvPr>
          <p:cNvSpPr txBox="1"/>
          <p:nvPr/>
        </p:nvSpPr>
        <p:spPr>
          <a:xfrm>
            <a:off x="6943357" y="3619231"/>
            <a:ext cx="232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MOX</a:t>
            </a:r>
            <a:r>
              <a:rPr kumimoji="1" lang="ja-JP" altLang="en-US" sz="18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製造工場がない</a:t>
            </a:r>
          </a:p>
          <a:p>
            <a:endParaRPr kumimoji="1" lang="ja-JP" altLang="en-US" dirty="0"/>
          </a:p>
        </p:txBody>
      </p:sp>
      <p:sp>
        <p:nvSpPr>
          <p:cNvPr id="10" name="矢印: 左カーブ 9">
            <a:extLst>
              <a:ext uri="{FF2B5EF4-FFF2-40B4-BE49-F238E27FC236}">
                <a16:creationId xmlns:a16="http://schemas.microsoft.com/office/drawing/2014/main" id="{ABD1E1C2-0D19-4F22-B944-4ED4864E9A6C}"/>
              </a:ext>
            </a:extLst>
          </p:cNvPr>
          <p:cNvSpPr/>
          <p:nvPr/>
        </p:nvSpPr>
        <p:spPr>
          <a:xfrm rot="1286148">
            <a:off x="8309843" y="411068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0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70" y="-209465"/>
            <a:ext cx="9060060" cy="1417638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再処理工場の役割：ごみを一時貯蔵後</a:t>
            </a:r>
            <a:r>
              <a:rPr kumimoji="1" lang="ja-JP" altLang="en-US" sz="2800" dirty="0"/>
              <a:t>分別</a:t>
            </a:r>
            <a:r>
              <a:rPr lang="ja-JP" altLang="en-US" sz="2800" dirty="0"/>
              <a:t>して</a:t>
            </a:r>
            <a:r>
              <a:rPr kumimoji="1" lang="ja-JP" altLang="en-US" sz="2800" dirty="0"/>
              <a:t>中間貯蔵</a:t>
            </a:r>
            <a:br>
              <a:rPr kumimoji="1" lang="en-US" altLang="ja-JP" sz="2800" dirty="0"/>
            </a:br>
            <a:r>
              <a:rPr kumimoji="1" lang="en-US" altLang="ja-JP" sz="2800" dirty="0"/>
              <a:t>		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90506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角丸四角形 3"/>
          <p:cNvSpPr/>
          <p:nvPr/>
        </p:nvSpPr>
        <p:spPr>
          <a:xfrm>
            <a:off x="539552" y="3331378"/>
            <a:ext cx="144016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原子炉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767330" y="1863400"/>
            <a:ext cx="158417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再処理工場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4010278" y="4941168"/>
            <a:ext cx="1800200" cy="9373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中間貯蔵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（湿式・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乾式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敷地内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833961" y="4301755"/>
            <a:ext cx="158417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最終処分場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5805302" y="1412776"/>
            <a:ext cx="1944216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他の廃棄物</a:t>
            </a:r>
          </a:p>
        </p:txBody>
      </p:sp>
      <p:sp>
        <p:nvSpPr>
          <p:cNvPr id="16" name="下矢印 15"/>
          <p:cNvSpPr/>
          <p:nvPr/>
        </p:nvSpPr>
        <p:spPr>
          <a:xfrm rot="13883780">
            <a:off x="3473694" y="2625638"/>
            <a:ext cx="465532" cy="111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下矢印 16"/>
          <p:cNvSpPr/>
          <p:nvPr/>
        </p:nvSpPr>
        <p:spPr>
          <a:xfrm rot="19061068">
            <a:off x="3519047" y="4069522"/>
            <a:ext cx="474525" cy="1149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 rot="18745246">
            <a:off x="5896875" y="2330477"/>
            <a:ext cx="497314" cy="2268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311689" y="3361570"/>
            <a:ext cx="1656184" cy="105138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使用済み燃料</a:t>
            </a:r>
          </a:p>
        </p:txBody>
      </p:sp>
      <p:sp>
        <p:nvSpPr>
          <p:cNvPr id="19" name="下矢印 18"/>
          <p:cNvSpPr/>
          <p:nvPr/>
        </p:nvSpPr>
        <p:spPr>
          <a:xfrm rot="15066052">
            <a:off x="6109477" y="4907578"/>
            <a:ext cx="435104" cy="107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923996" y="2845182"/>
            <a:ext cx="2545603" cy="9029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高レベル廃棄物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ガラス固化体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（中間貯蔵）</a:t>
            </a:r>
          </a:p>
        </p:txBody>
      </p:sp>
      <p:sp>
        <p:nvSpPr>
          <p:cNvPr id="15" name="下矢印 14"/>
          <p:cNvSpPr/>
          <p:nvPr/>
        </p:nvSpPr>
        <p:spPr>
          <a:xfrm rot="16200000">
            <a:off x="1898034" y="3453436"/>
            <a:ext cx="474906" cy="696567"/>
          </a:xfrm>
          <a:prstGeom prst="downArrow">
            <a:avLst>
              <a:gd name="adj1" fmla="val 50000"/>
              <a:gd name="adj2" fmla="val 43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右矢印 10"/>
          <p:cNvSpPr/>
          <p:nvPr/>
        </p:nvSpPr>
        <p:spPr>
          <a:xfrm rot="18796867">
            <a:off x="5316370" y="2076226"/>
            <a:ext cx="700684" cy="415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297355" y="2199491"/>
            <a:ext cx="2290052" cy="62664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プルトニウム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（＋ウラン）</a:t>
            </a:r>
          </a:p>
        </p:txBody>
      </p:sp>
      <p:sp>
        <p:nvSpPr>
          <p:cNvPr id="20" name="右矢印 19"/>
          <p:cNvSpPr/>
          <p:nvPr/>
        </p:nvSpPr>
        <p:spPr>
          <a:xfrm>
            <a:off x="5351507" y="2512812"/>
            <a:ext cx="1020693" cy="234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左カーブ矢印 25"/>
          <p:cNvSpPr/>
          <p:nvPr/>
        </p:nvSpPr>
        <p:spPr>
          <a:xfrm rot="693505">
            <a:off x="7943936" y="2880063"/>
            <a:ext cx="432048" cy="15885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259860" y="3485039"/>
            <a:ext cx="1800200" cy="57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使用済み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MOX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燃料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5A3ED46-941E-4D10-8BA6-E98DCE9F3C67}"/>
              </a:ext>
            </a:extLst>
          </p:cNvPr>
          <p:cNvSpPr/>
          <p:nvPr/>
        </p:nvSpPr>
        <p:spPr>
          <a:xfrm>
            <a:off x="3294058" y="1323149"/>
            <a:ext cx="2445226" cy="5475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受け入れプール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3000</a:t>
            </a:r>
            <a:r>
              <a:rPr kumimoji="1" lang="ja-JP" altLang="en-US" dirty="0">
                <a:solidFill>
                  <a:schemeClr val="tx1"/>
                </a:solidFill>
              </a:rPr>
              <a:t>トン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FD3100C-36F8-41F5-8061-F46716E17249}"/>
              </a:ext>
            </a:extLst>
          </p:cNvPr>
          <p:cNvSpPr/>
          <p:nvPr/>
        </p:nvSpPr>
        <p:spPr>
          <a:xfrm>
            <a:off x="8065541" y="2873590"/>
            <a:ext cx="914400" cy="5513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MOX</a:t>
            </a:r>
            <a:r>
              <a:rPr kumimoji="1" lang="ja-JP" altLang="en-US" dirty="0">
                <a:solidFill>
                  <a:srgbClr val="FF0000"/>
                </a:solidFill>
              </a:rPr>
              <a:t>使用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BD678DE-3C8C-4B98-9891-B971E9850F99}"/>
              </a:ext>
            </a:extLst>
          </p:cNvPr>
          <p:cNvSpPr/>
          <p:nvPr/>
        </p:nvSpPr>
        <p:spPr>
          <a:xfrm rot="20388074">
            <a:off x="5761276" y="5568297"/>
            <a:ext cx="1504548" cy="5178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直接処分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BAFAD72-8E56-446B-91AF-7279C9E658CB}"/>
              </a:ext>
            </a:extLst>
          </p:cNvPr>
          <p:cNvSpPr/>
          <p:nvPr/>
        </p:nvSpPr>
        <p:spPr>
          <a:xfrm>
            <a:off x="416284" y="4712787"/>
            <a:ext cx="2500647" cy="18217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代替方法</a:t>
            </a:r>
            <a:endParaRPr kumimoji="1" lang="en-US" altLang="ja-JP" sz="24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tx1"/>
                </a:solidFill>
              </a:rPr>
              <a:t>乾式貯蔵の後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直接処分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400" b="1" dirty="0">
                <a:solidFill>
                  <a:schemeClr val="tx1"/>
                </a:solidFill>
              </a:rPr>
              <a:t>　＊安上り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6F1C43B-13E0-4DE0-9D72-02508C70E1B8}"/>
              </a:ext>
            </a:extLst>
          </p:cNvPr>
          <p:cNvSpPr/>
          <p:nvPr/>
        </p:nvSpPr>
        <p:spPr>
          <a:xfrm>
            <a:off x="83940" y="971799"/>
            <a:ext cx="2822340" cy="100282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図解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</a:rPr>
              <a:t>再処理ｖｓ直接処分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C568D757-A819-4C5D-B247-B99377F4D8FB}"/>
              </a:ext>
            </a:extLst>
          </p:cNvPr>
          <p:cNvSpPr/>
          <p:nvPr/>
        </p:nvSpPr>
        <p:spPr>
          <a:xfrm>
            <a:off x="4476750" y="655687"/>
            <a:ext cx="3804467" cy="5731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再処理工場＝ゴミ分別工場</a:t>
            </a:r>
          </a:p>
        </p:txBody>
      </p:sp>
    </p:spTree>
    <p:extLst>
      <p:ext uri="{BB962C8B-B14F-4D97-AF65-F5344CB8AC3E}">
        <p14:creationId xmlns:p14="http://schemas.microsoft.com/office/powerpoint/2010/main" val="90313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729465" y="136523"/>
            <a:ext cx="7870005" cy="12922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ほとんどの国は直接処分・原発敷地内乾式貯蔵</a:t>
            </a:r>
            <a:br>
              <a:rPr lang="en-US" altLang="ja-JP" sz="3200" dirty="0">
                <a:latin typeface="Times New Roman" pitchFamily="18" charset="0"/>
                <a:cs typeface="Times New Roman" pitchFamily="18" charset="0"/>
              </a:rPr>
            </a:b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日本では福島第一と東海第二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0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8" y="3715941"/>
            <a:ext cx="3287280" cy="228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>
            <a:fillRect/>
          </a:stretch>
        </p:blipFill>
        <p:spPr bwMode="auto">
          <a:xfrm>
            <a:off x="1143001" y="1428750"/>
            <a:ext cx="3184922" cy="228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TextBox 7"/>
          <p:cNvSpPr txBox="1">
            <a:spLocks noChangeArrowheads="1"/>
          </p:cNvSpPr>
          <p:nvPr/>
        </p:nvSpPr>
        <p:spPr bwMode="auto">
          <a:xfrm>
            <a:off x="1218302" y="3075057"/>
            <a:ext cx="2828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9pPr>
          </a:lstStyle>
          <a:p>
            <a:pPr defTabSz="342900"/>
            <a:r>
              <a:rPr lang="ja-JP" altLang="en-US" sz="20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福島第一</a:t>
            </a:r>
            <a:r>
              <a:rPr lang="en-US" altLang="ja-JP" sz="20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:9</a:t>
            </a:r>
            <a:r>
              <a:rPr lang="ja-JP" altLang="en-US" sz="20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基　</a:t>
            </a:r>
            <a:r>
              <a:rPr lang="en-US" altLang="ja-JP" sz="20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408</a:t>
            </a:r>
            <a:r>
              <a:rPr lang="ja-JP" altLang="en-US" sz="20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体</a:t>
            </a:r>
            <a:endParaRPr lang="en-US" altLang="ja-JP" sz="20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2900"/>
            <a:r>
              <a:rPr lang="en-US" altLang="ja-JP" sz="20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1995</a:t>
            </a:r>
            <a:r>
              <a:rPr lang="ja-JP" altLang="en-US" sz="20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年～</a:t>
            </a:r>
          </a:p>
        </p:txBody>
      </p:sp>
      <p:sp>
        <p:nvSpPr>
          <p:cNvPr id="132102" name="TextBox 8"/>
          <p:cNvSpPr txBox="1">
            <a:spLocks noChangeArrowheads="1"/>
          </p:cNvSpPr>
          <p:nvPr/>
        </p:nvSpPr>
        <p:spPr bwMode="auto">
          <a:xfrm>
            <a:off x="6187680" y="3358754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9pPr>
          </a:lstStyle>
          <a:p>
            <a:pPr defTabSz="342900"/>
            <a:r>
              <a:rPr lang="en-US" altLang="ja-JP" sz="1800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Tokai</a:t>
            </a:r>
          </a:p>
        </p:txBody>
      </p:sp>
      <p:sp>
        <p:nvSpPr>
          <p:cNvPr id="132103" name="TextBox 9"/>
          <p:cNvSpPr txBox="1">
            <a:spLocks noChangeArrowheads="1"/>
          </p:cNvSpPr>
          <p:nvPr/>
        </p:nvSpPr>
        <p:spPr bwMode="auto">
          <a:xfrm>
            <a:off x="904875" y="6033187"/>
            <a:ext cx="419457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9pPr>
          </a:lstStyle>
          <a:p>
            <a:pPr defTabSz="342900"/>
            <a:r>
              <a:rPr lang="ja-JP" altLang="en-US" sz="2000" b="1" kern="0" dirty="0">
                <a:latin typeface="+mn-ea"/>
                <a:ea typeface="+mn-ea"/>
                <a:cs typeface="Times New Roman" pitchFamily="18" charset="0"/>
              </a:rPr>
              <a:t>米国コネティカット・ヤンキー</a:t>
            </a:r>
            <a:r>
              <a:rPr lang="en-US" altLang="ja-JP" sz="2000" b="1" kern="0" dirty="0">
                <a:solidFill>
                  <a:srgbClr val="FFFFFF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ja-JP" altLang="en-US" sz="1500" b="1" kern="0" dirty="0">
                <a:solidFill>
                  <a:srgbClr val="FFFFFF"/>
                </a:solidFill>
                <a:latin typeface="+mn-ea"/>
                <a:ea typeface="+mn-ea"/>
                <a:cs typeface="Times New Roman" pitchFamily="18" charset="0"/>
              </a:rPr>
              <a:t>古い</a:t>
            </a:r>
            <a:r>
              <a:rPr lang="ja-JP" altLang="en-US" sz="15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写真）</a:t>
            </a:r>
            <a:r>
              <a:rPr lang="en-US" altLang="ja-JP" sz="15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 picture)</a:t>
            </a:r>
          </a:p>
        </p:txBody>
      </p:sp>
      <p:pic>
        <p:nvPicPr>
          <p:cNvPr id="132106" name="Picture 13" descr="Fukushima Casks After the Tsunami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/>
          <a:stretch>
            <a:fillRect/>
          </a:stretch>
        </p:blipFill>
        <p:spPr bwMode="auto">
          <a:xfrm>
            <a:off x="4354117" y="1428750"/>
            <a:ext cx="3673078" cy="228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7" name="TextBox 14"/>
          <p:cNvSpPr txBox="1">
            <a:spLocks noChangeArrowheads="1"/>
          </p:cNvSpPr>
          <p:nvPr/>
        </p:nvSpPr>
        <p:spPr bwMode="auto">
          <a:xfrm>
            <a:off x="5314950" y="3143251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9pPr>
          </a:lstStyle>
          <a:p>
            <a:pPr defTabSz="342900"/>
            <a:r>
              <a:rPr lang="ja-JP" altLang="en-US" sz="20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津波の後</a:t>
            </a:r>
          </a:p>
        </p:txBody>
      </p:sp>
      <p:sp>
        <p:nvSpPr>
          <p:cNvPr id="132108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8882"/>
            <a:ext cx="2590800" cy="3925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ＭＳ Ｐゴシック" pitchFamily="50" charset="-128"/>
              </a:defRPr>
            </a:lvl9pPr>
          </a:lstStyle>
          <a:p>
            <a:pPr defTabSz="685800"/>
            <a:fld id="{3B4FBD4A-8100-47B9-B1E7-8D879D1083C1}" type="slidenum">
              <a:rPr lang="en-US" altLang="ja-JP" sz="900" kern="0">
                <a:solidFill>
                  <a:srgbClr val="898989"/>
                </a:solidFill>
              </a:rPr>
              <a:pPr defTabSz="685800"/>
              <a:t>9</a:t>
            </a:fld>
            <a:endParaRPr lang="en-US" altLang="ja-JP" sz="900" kern="0">
              <a:solidFill>
                <a:srgbClr val="898989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B60600B-11EC-4F57-8F4A-9EB2DAF19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691" y="3728087"/>
            <a:ext cx="2864008" cy="193142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F0835E-335E-48D3-8F63-F93754CE69C3}"/>
              </a:ext>
            </a:extLst>
          </p:cNvPr>
          <p:cNvSpPr txBox="1"/>
          <p:nvPr/>
        </p:nvSpPr>
        <p:spPr>
          <a:xfrm>
            <a:off x="4435077" y="5837484"/>
            <a:ext cx="462338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東海第二　</a:t>
            </a:r>
            <a:r>
              <a:rPr kumimoji="1" lang="en-US" altLang="zh-TW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kumimoji="1" lang="zh-TW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基許可　</a:t>
            </a:r>
            <a:r>
              <a:rPr kumimoji="1" lang="en-US" altLang="zh-TW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2001</a:t>
            </a:r>
            <a:r>
              <a:rPr kumimoji="1" lang="zh-TW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年～</a:t>
            </a:r>
          </a:p>
          <a:p>
            <a:r>
              <a:rPr kumimoji="1" lang="en-US" altLang="zh-TW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r>
              <a:rPr kumimoji="1" lang="zh-TW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基設置（</a:t>
            </a:r>
            <a:r>
              <a:rPr kumimoji="1" lang="en-US" altLang="zh-TW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  <a:r>
              <a:rPr kumimoji="1" lang="zh-TW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zh-TW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zh-TW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月現在）　</a:t>
            </a:r>
            <a:r>
              <a:rPr kumimoji="1" lang="en-US" altLang="zh-TW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kumimoji="1" lang="zh-TW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基使用中</a:t>
            </a:r>
          </a:p>
          <a:p>
            <a:endParaRPr kumimoji="1" lang="ja-JP" altLang="en-US" b="1" dirty="0"/>
          </a:p>
        </p:txBody>
      </p:sp>
      <p:sp>
        <p:nvSpPr>
          <p:cNvPr id="5" name="矢印: 右カーブ 4">
            <a:extLst>
              <a:ext uri="{FF2B5EF4-FFF2-40B4-BE49-F238E27FC236}">
                <a16:creationId xmlns:a16="http://schemas.microsoft.com/office/drawing/2014/main" id="{9C23B949-B409-4063-99F3-98C4CF657A43}"/>
              </a:ext>
            </a:extLst>
          </p:cNvPr>
          <p:cNvSpPr/>
          <p:nvPr/>
        </p:nvSpPr>
        <p:spPr>
          <a:xfrm rot="5400000">
            <a:off x="6847595" y="229259"/>
            <a:ext cx="592311" cy="241615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6A9171-3964-425A-BEB2-D6A05443EE8A}"/>
              </a:ext>
            </a:extLst>
          </p:cNvPr>
          <p:cNvSpPr txBox="1"/>
          <p:nvPr/>
        </p:nvSpPr>
        <p:spPr>
          <a:xfrm>
            <a:off x="8125797" y="1764297"/>
            <a:ext cx="697627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海藻</a:t>
            </a:r>
          </a:p>
        </p:txBody>
      </p:sp>
    </p:spTree>
    <p:extLst>
      <p:ext uri="{BB962C8B-B14F-4D97-AF65-F5344CB8AC3E}">
        <p14:creationId xmlns:p14="http://schemas.microsoft.com/office/powerpoint/2010/main" val="351463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EF97EDB-75EA-0F4E-B786-68E5CA405DBD}" vid="{7134EB43-D051-7B46-A5A5-5B3A02F0FEDC}"/>
    </a:ext>
  </a:extLst>
</a:theme>
</file>

<file path=ppt/theme/theme4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14379</TotalTime>
  <Words>1126</Words>
  <Application>Microsoft Office PowerPoint</Application>
  <PresentationFormat>画面に合わせる (4:3)</PresentationFormat>
  <Paragraphs>203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12</vt:i4>
      </vt:variant>
    </vt:vector>
  </HeadingPairs>
  <TitlesOfParts>
    <vt:vector size="30" baseType="lpstr">
      <vt:lpstr>HGP創英角ｺﾞｼｯｸUB</vt:lpstr>
      <vt:lpstr>HGP創英角ﾎﾟｯﾌﾟ体</vt:lpstr>
      <vt:lpstr>HGS創英角ﾎﾟｯﾌﾟ体</vt:lpstr>
      <vt:lpstr>HG創英角ｺﾞｼｯｸUB</vt:lpstr>
      <vt:lpstr>HG創英角ﾎﾟｯﾌﾟ体</vt:lpstr>
      <vt:lpstr>ＭＳ Ｐゴシック</vt:lpstr>
      <vt:lpstr>游ゴシック</vt:lpstr>
      <vt:lpstr>游ゴシック Light</vt:lpstr>
      <vt:lpstr>Arial</vt:lpstr>
      <vt:lpstr>Calibri</vt:lpstr>
      <vt:lpstr>Calibri Light</vt:lpstr>
      <vt:lpstr>Times</vt:lpstr>
      <vt:lpstr>Times New Roman</vt:lpstr>
      <vt:lpstr>Wingdings</vt:lpstr>
      <vt:lpstr>Office テーマ</vt:lpstr>
      <vt:lpstr>1_Office ​​テーマ</vt:lpstr>
      <vt:lpstr>1_Office Theme</vt:lpstr>
      <vt:lpstr>5_Office ​​テーマ</vt:lpstr>
      <vt:lpstr>日本の再処理計画 夢破れてなお</vt:lpstr>
      <vt:lpstr>なぜ再処理か</vt:lpstr>
      <vt:lpstr>1970年代の予測：ウラン枯渇➡高速増殖炉が支配的に</vt:lpstr>
      <vt:lpstr>　撤退を知らない日本</vt:lpstr>
      <vt:lpstr>世界では軍事用は頭打ち、民生用が急速に伸びて 軍事用を凌駕</vt:lpstr>
      <vt:lpstr>再処理継続国　5カ国  核兵器保有国4カ国（仏・ロ＋印・中） + 日本</vt:lpstr>
      <vt:lpstr>　それでも日本は不退転の決意</vt:lpstr>
      <vt:lpstr>再処理工場の役割：ごみを一時貯蔵後分別して中間貯蔵   </vt:lpstr>
      <vt:lpstr>ほとんどの国は直接処分・原発敷地内乾式貯蔵 日本では福島第一と東海第二</vt:lpstr>
      <vt:lpstr>福島第一4号機プールの教訓：冷却水喪失➡ 詰込み状態だとプール火災危険大➡乾式貯蔵へ</vt:lpstr>
      <vt:lpstr>六ヶ所軽視の例　トリチウム放出量比較　 単位：ベクレル</vt:lpstr>
      <vt:lpstr> ありがとうございました。 詳しくは 核情報 http://kakujoho.net/ をご覧ください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Takubo</dc:creator>
  <cp:lastModifiedBy>Takubo</cp:lastModifiedBy>
  <cp:revision>123</cp:revision>
  <dcterms:created xsi:type="dcterms:W3CDTF">2020-07-08T02:54:48Z</dcterms:created>
  <dcterms:modified xsi:type="dcterms:W3CDTF">2020-07-20T12:17:28Z</dcterms:modified>
</cp:coreProperties>
</file>