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8" r:id="rId9"/>
    <p:sldId id="266" r:id="rId10"/>
    <p:sldId id="267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3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D4CE4-3819-42ED-A1CF-474C65AB2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13D81B-DC7A-46C0-90EA-762AB8EB9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49E94A-1EFE-4472-A2E3-6BD1216B7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EB49E3-9907-4612-AF96-1FFE6C46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7CECD2-91F6-410A-8B07-2EAA04B8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08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89618B-9809-4240-9D60-118FEBC3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B0EE8C1-AA7F-404F-8DF2-284001B88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2B2AAE-ECE2-4769-8EE5-0E1B3810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63D6BA-B3AC-480D-A0AB-3939CA94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3A2135-4A70-4289-9A50-73F40DCC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08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DD37337-492A-4085-9F9C-C1EB9A705D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C306A3A-608F-490A-A027-BB8EFB3F3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9EAC9B-A3A5-4EEC-9C66-6B5ABD2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D7DAB8-D261-40B5-B4F3-F4634C107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9F3D1E-05F9-4374-A658-26676C55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90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68AB8F-57E5-4485-8BF5-C932FCBAE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D65DA5-CFE0-4DC9-9D6D-B121CFB89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175EB5-497C-4496-84B0-97758DF4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96CCAF-6CBB-413C-8C8E-278A3944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F3F1A7-F9A8-4521-AE60-33006EDE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84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9795E9-5887-4535-8700-2D3D54BA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15CCCF-CFDB-4A61-8210-56D7C826B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DCC0E1-5C83-40D3-80B7-9E946A9B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3DC664-4A18-481A-817C-24C2E1F2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F823E8-DCDD-4D08-9EC4-190B4E22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6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6DC2B-03B4-4A45-A499-97A77602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10C783-FA02-4CC1-8F82-ABA0A84C9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B3D51B4-4AFE-48C7-91E6-4430CB8DC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B18902-A6C2-43CC-B437-29A21DE2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0597DD-1860-47F0-B2DB-B7B65AE7C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6EBEDB-0809-45FA-8DCF-D92A5510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29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B4C735-3389-48B0-8C6B-AF60D915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A4DAE2-44F4-4D4B-AAD6-25912DB6E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C0F226-6B48-40CD-A10B-BF63C1CA9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36784FA-DB88-472C-919A-6DA69142E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AEDA63-6D93-4D5A-AC32-003FDE2B5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05332E-B8C1-4631-9B21-7FAD021E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EEB74DA-248C-43CD-A627-9729280E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1AD096-9787-4664-8D19-8D02D5B0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25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BEA7C-8195-4B53-8771-BDB073589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F95B31D-D7C1-40C3-BFA0-8476F0E67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9254C2A-1FF3-4702-B4CF-003C6B8F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19BCB0A-CF41-46EC-B3B9-5E888492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37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0E8770-835A-4920-B18F-9EAB039B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11FFAA5-DE59-45C7-BBC2-1567C23A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9B33DE-3D7E-4793-B969-24662237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67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19276B-F46B-4C3E-8828-E1BF2DB6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C70D73-3B51-4843-A259-F898433CC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C90BB7-BBA6-4AF8-A7E7-BC21E4620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5B4441-D513-435D-88D6-A39B0234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E5A5FA-5196-47FA-AFE3-1E7812564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8B8DAB-ADF6-4988-9E39-C605418CB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47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190E6-D915-4974-AA6F-C6ACC69EC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CE4E09-5ED1-4EEE-87E6-10A998D8F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9395F9F-8146-4EFA-BF27-56DD3D46B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3ECF-2BBF-495F-97F6-9207FB90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25430F-49FD-4F07-B646-18FFC45B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AC24E1-D646-4126-89CF-EF5AD683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69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53ED517-0AF2-494B-9FE8-63471425B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94EB33-99F0-4240-A1E3-1534D497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D34BFE-84AD-4F09-92D0-C83103015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1F60-CC36-4A93-B7F1-2F25CBF42221}" type="datetimeFigureOut">
              <a:rPr kumimoji="1" lang="ja-JP" altLang="en-US" smtClean="0"/>
              <a:t>2020/7/20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8AC1A9-5803-45E2-B9E4-1A3F95EF1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2A4A63-0B7A-4FFF-AD55-FF61C445C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7A91-922C-4C02-AE16-AC36AF6BB6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25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86C685-8641-4E61-834F-59851BC6B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分科会「核兵器の今」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2020.8.5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E4F5F86-3D1C-4D78-AD13-85626C409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067" y="4227071"/>
            <a:ext cx="10116272" cy="1655762"/>
          </a:xfrm>
        </p:spPr>
        <p:txBody>
          <a:bodyPr>
            <a:normAutofit/>
          </a:bodyPr>
          <a:lstStyle/>
          <a:p>
            <a:r>
              <a:rPr kumimoji="1" lang="ja-JP" altLang="en-US" sz="4400" dirty="0"/>
              <a:t>世界は広島・長崎をどうみるか</a:t>
            </a:r>
          </a:p>
        </p:txBody>
      </p:sp>
    </p:spTree>
    <p:extLst>
      <p:ext uri="{BB962C8B-B14F-4D97-AF65-F5344CB8AC3E}">
        <p14:creationId xmlns:p14="http://schemas.microsoft.com/office/powerpoint/2010/main" val="252275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国際協調と平和の発信を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191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世界が広島･長崎（の国、日本）に求めている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4400" dirty="0"/>
              <a:t>　</a:t>
            </a:r>
            <a:r>
              <a:rPr lang="ja-JP" altLang="en-US" sz="3600" dirty="0"/>
              <a:t>核兵器の全面的禁止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核兵器禁止条約参加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戦争放棄と世界の平和組織の</a:t>
            </a:r>
            <a:r>
              <a:rPr lang="ja-JP" altLang="en-US" sz="3600" dirty="0" smtClean="0"/>
              <a:t>確立を掲げる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憲法の理念に立ち返る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　　　信頼醸成につとめる（</a:t>
            </a:r>
            <a:r>
              <a:rPr lang="en-US" altLang="ja-JP" sz="3600" dirty="0"/>
              <a:t>NEANWFZ</a:t>
            </a:r>
            <a:r>
              <a:rPr lang="ja-JP" altLang="en-US" sz="3600" dirty="0"/>
              <a:t>へ）</a:t>
            </a:r>
            <a:endParaRPr lang="en-US" altLang="ja-JP" sz="3600" dirty="0"/>
          </a:p>
          <a:p>
            <a:r>
              <a:rPr kumimoji="1" lang="ja-JP" altLang="en-US" sz="3600" dirty="0" smtClean="0"/>
              <a:t>一市民として「伝える」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500" dirty="0"/>
          </a:p>
          <a:p>
            <a:pPr marL="0" indent="0">
              <a:buNone/>
            </a:pPr>
            <a:endParaRPr kumimoji="1" lang="en-US" altLang="ja-JP" sz="3500" dirty="0" smtClean="0"/>
          </a:p>
          <a:p>
            <a:pPr marL="0" indent="0">
              <a:buNone/>
            </a:pP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6991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E78D5-49F6-4B2A-89C5-93E449A2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dirty="0"/>
              <a:t>伝説の町（作詞：永六輔、作曲：いずみたく）</a:t>
            </a:r>
          </a:p>
        </p:txBody>
      </p:sp>
      <p:pic>
        <p:nvPicPr>
          <p:cNvPr id="4" name="伝説の町">
            <a:hlinkClick r:id="" action="ppaction://media"/>
            <a:extLst>
              <a:ext uri="{FF2B5EF4-FFF2-40B4-BE49-F238E27FC236}">
                <a16:creationId xmlns:a16="http://schemas.microsoft.com/office/drawing/2014/main" id="{D759ADB7-5A95-4A62-B55D-22E7BFE4548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5923054"/>
            <a:ext cx="609600" cy="609600"/>
          </a:xfr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7BEA5A9-ECC5-4645-A593-2734A4A58A0B}"/>
              </a:ext>
            </a:extLst>
          </p:cNvPr>
          <p:cNvSpPr/>
          <p:nvPr/>
        </p:nvSpPr>
        <p:spPr>
          <a:xfrm>
            <a:off x="1237664" y="1731340"/>
            <a:ext cx="100217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en-US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昔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　昔　古い昔</a:t>
            </a: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　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み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んな　みんな　思い出すのだ</a:t>
            </a:r>
          </a:p>
          <a:p>
            <a:pPr algn="just" hangingPunct="0"/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この街と　長崎の</a:t>
            </a: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　　　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忘れてはいけないことだからだ</a:t>
            </a:r>
          </a:p>
          <a:p>
            <a:pPr algn="just" hangingPunct="0"/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空が光ったことがある</a:t>
            </a:r>
            <a:endParaRPr lang="en-US" altLang="ja-JP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algn="just" hangingPunct="0"/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				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en-US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君と　僕の　明日の為に</a:t>
            </a:r>
          </a:p>
          <a:p>
            <a:pPr algn="just" hangingPunct="0">
              <a:spcAft>
                <a:spcPts val="0"/>
              </a:spcAft>
            </a:pP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　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それからのことを</a:t>
            </a: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　　</a:t>
            </a:r>
            <a:r>
              <a:rPr lang="en-US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	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この街の人達と語り伝えてゆくのだ</a:t>
            </a:r>
          </a:p>
          <a:p>
            <a:pPr algn="just" hangingPunct="0"/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話そうとしても出来ない</a:t>
            </a:r>
          </a:p>
          <a:p>
            <a:pPr algn="just" hangingPunct="0"/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　　　　　　　　　　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en-US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　　　　　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僕達の国がそれをしなければいけない</a:t>
            </a:r>
          </a:p>
          <a:p>
            <a:pPr algn="just" hangingPunct="0"/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恐い　恐い　恐い話</a:t>
            </a:r>
            <a:r>
              <a:rPr lang="ja-JP" altLang="en-US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僕達の国がそれをしなければいけない</a:t>
            </a:r>
          </a:p>
          <a:p>
            <a:pPr algn="just" hangingPunct="0">
              <a:spcAft>
                <a:spcPts val="0"/>
              </a:spcAft>
            </a:pPr>
            <a:endParaRPr lang="ja-JP" altLang="ja-JP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algn="just" hangingPunct="0"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本当の　出来事でも</a:t>
            </a:r>
          </a:p>
          <a:p>
            <a:pPr algn="just" hangingPunct="0"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伝えられないことがある</a:t>
            </a:r>
          </a:p>
          <a:p>
            <a:pPr algn="just" hangingPunct="0"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algn="just" hangingPunct="0"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大切なことを</a:t>
            </a:r>
          </a:p>
          <a:p>
            <a:pPr algn="just" hangingPunct="0"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r>
              <a:rPr lang="ja-JP" altLang="ja-JP" dirty="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ＭＳ 明朝" panose="02020609040205080304" pitchFamily="17" charset="-128"/>
              </a:rPr>
              <a:t>忘れようとする人たち</a:t>
            </a: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	</a:t>
            </a:r>
            <a:endParaRPr lang="ja-JP" altLang="ja-JP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algn="just" hangingPunct="0"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algn="just" hangingPunct="0">
              <a:spcAft>
                <a:spcPts val="0"/>
              </a:spcAft>
            </a:pPr>
            <a:endParaRPr lang="ja-JP" altLang="ja-JP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  <a:p>
            <a:pPr algn="just" hangingPunct="0">
              <a:spcAft>
                <a:spcPts val="0"/>
              </a:spcAft>
            </a:pPr>
            <a:r>
              <a:rPr lang="en-US" altLang="ja-JP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altLang="ja-JP" dirty="0">
              <a:solidFill>
                <a:srgbClr val="00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9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5429E0-F207-4734-B12C-F768F384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核弾頭数の推移（</a:t>
            </a:r>
            <a:r>
              <a:rPr kumimoji="1" lang="en-US" altLang="ja-JP" dirty="0"/>
              <a:t>1945</a:t>
            </a:r>
            <a:r>
              <a:rPr kumimoji="1" lang="ja-JP" altLang="en-US" dirty="0"/>
              <a:t>～</a:t>
            </a:r>
            <a:r>
              <a:rPr kumimoji="1" lang="en-US" altLang="ja-JP" dirty="0"/>
              <a:t>2008</a:t>
            </a:r>
            <a:r>
              <a:rPr kumimoji="1" lang="ja-JP" altLang="en-US" dirty="0"/>
              <a:t>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60F6562-0AB3-4699-B208-D8676C3E2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1118"/>
            <a:ext cx="9144000" cy="4340352"/>
          </a:xfrm>
        </p:spPr>
      </p:pic>
    </p:spTree>
    <p:extLst>
      <p:ext uri="{BB962C8B-B14F-4D97-AF65-F5344CB8AC3E}">
        <p14:creationId xmlns:p14="http://schemas.microsoft.com/office/powerpoint/2010/main" val="228991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95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74629" y="1132840"/>
            <a:ext cx="2583541" cy="5019040"/>
          </a:xfrm>
        </p:spPr>
        <p:txBody>
          <a:bodyPr/>
          <a:lstStyle/>
          <a:p>
            <a:r>
              <a:rPr kumimoji="1" lang="ja-JP" altLang="en-US" dirty="0" smtClean="0"/>
              <a:t>オーバーキル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（過剰殺戮）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共滅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860267"/>
              </p:ext>
            </p:extLst>
          </p:nvPr>
        </p:nvGraphicFramePr>
        <p:xfrm>
          <a:off x="262809" y="0"/>
          <a:ext cx="924051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3" imgW="8019940" imgH="5667375" progId="AcroExch.Document.DC">
                  <p:embed/>
                </p:oleObj>
              </mc:Choice>
              <mc:Fallback>
                <p:oleObj name="Acrobat Document" r:id="rId3" imgW="8019940" imgH="566737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809" y="0"/>
                        <a:ext cx="924051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72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807A33-E11A-462B-91B2-92C4C1D5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軍備拡張の動因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8143F2-53C1-4D65-BDE7-FA1F09819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167"/>
            <a:ext cx="10515600" cy="4058796"/>
          </a:xfrm>
        </p:spPr>
        <p:txBody>
          <a:bodyPr/>
          <a:lstStyle/>
          <a:p>
            <a:r>
              <a:rPr lang="ja-JP" altLang="en-US" dirty="0"/>
              <a:t>	</a:t>
            </a:r>
            <a:r>
              <a:rPr lang="en-US" altLang="ja-JP" dirty="0"/>
              <a:t>1. </a:t>
            </a:r>
            <a:r>
              <a:rPr lang="ja-JP" altLang="en-US" dirty="0"/>
              <a:t>主権国家が構成する戦争を前提としたシステム。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相互不信。「安全保障のジレンマ」。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/>
              <a:t>	</a:t>
            </a:r>
            <a:r>
              <a:rPr lang="en-US" altLang="ja-JP" dirty="0"/>
              <a:t>2. </a:t>
            </a:r>
            <a:r>
              <a:rPr lang="ja-JP" altLang="en-US" dirty="0"/>
              <a:t>軍拡に既得権益を持つ集団</a:t>
            </a:r>
            <a:r>
              <a:rPr lang="ja-JP" altLang="en-US" dirty="0" smtClean="0"/>
              <a:t>が、国を動かす。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　　　　軍産（官学）複合体。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r>
              <a:rPr lang="ja-JP" altLang="en-US" dirty="0"/>
              <a:t>	</a:t>
            </a:r>
            <a:r>
              <a:rPr lang="en-US" altLang="ja-JP" dirty="0"/>
              <a:t>3. </a:t>
            </a:r>
            <a:r>
              <a:rPr lang="ja-JP" altLang="en-US" dirty="0"/>
              <a:t>科学技術の自己運動。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　　完成と同時にそれを超えるものの開発へ。</a:t>
            </a:r>
          </a:p>
        </p:txBody>
      </p:sp>
    </p:spTree>
    <p:extLst>
      <p:ext uri="{BB962C8B-B14F-4D97-AF65-F5344CB8AC3E}">
        <p14:creationId xmlns:p14="http://schemas.microsoft.com/office/powerpoint/2010/main" val="240371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FE6187-5931-47BC-AE62-F7284E95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第五福竜丸の被爆がもたらしたもの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BA925D-1F3C-4F5E-BF0D-457ED7E8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7143"/>
            <a:ext cx="10515600" cy="3999819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地球被曝の衝撃</a:t>
            </a:r>
            <a:endParaRPr kumimoji="1" lang="en-US" altLang="ja-JP" sz="3600" dirty="0"/>
          </a:p>
          <a:p>
            <a:endParaRPr lang="en-US" altLang="ja-JP" sz="3600" dirty="0"/>
          </a:p>
          <a:p>
            <a:r>
              <a:rPr kumimoji="1" lang="en-US" altLang="ja-JP" sz="3600" dirty="0"/>
              <a:t>1955.7.6 </a:t>
            </a:r>
            <a:r>
              <a:rPr kumimoji="1" lang="ja-JP" altLang="en-US" sz="3600" dirty="0"/>
              <a:t>ラッセル＝アインシュタイン宣言</a:t>
            </a:r>
            <a:endParaRPr kumimoji="1" lang="en-US" altLang="ja-JP" sz="3600" dirty="0"/>
          </a:p>
          <a:p>
            <a:r>
              <a:rPr lang="en-US" altLang="ja-JP" sz="3600" dirty="0" smtClean="0"/>
              <a:t>1957.7    </a:t>
            </a:r>
            <a:r>
              <a:rPr lang="ja-JP" altLang="en-US" sz="3600" dirty="0"/>
              <a:t>第</a:t>
            </a:r>
            <a:r>
              <a:rPr lang="en-US" altLang="ja-JP" sz="3600" dirty="0"/>
              <a:t>1</a:t>
            </a:r>
            <a:r>
              <a:rPr lang="ja-JP" altLang="en-US" sz="3600" dirty="0"/>
              <a:t>回パグウオッシュ会議</a:t>
            </a:r>
            <a:endParaRPr lang="en-US" altLang="ja-JP" sz="3600" dirty="0"/>
          </a:p>
          <a:p>
            <a:r>
              <a:rPr kumimoji="1" lang="en-US" altLang="ja-JP" sz="3600" dirty="0" smtClean="0"/>
              <a:t>1957.4    </a:t>
            </a:r>
            <a:r>
              <a:rPr kumimoji="1" lang="en-US" altLang="ja-JP" sz="3600" dirty="0"/>
              <a:t>SANE </a:t>
            </a:r>
            <a:r>
              <a:rPr kumimoji="1" lang="ja-JP" altLang="en-US" sz="3600" dirty="0"/>
              <a:t>発足</a:t>
            </a:r>
            <a:endParaRPr kumimoji="1" lang="en-US" altLang="ja-JP" sz="3600" dirty="0"/>
          </a:p>
          <a:p>
            <a:r>
              <a:rPr lang="en-US" altLang="ja-JP" sz="3600" dirty="0" smtClean="0"/>
              <a:t>1957.11  CND </a:t>
            </a:r>
            <a:r>
              <a:rPr lang="ja-JP" altLang="en-US" sz="3600" dirty="0" smtClean="0"/>
              <a:t>発足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900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ED5382-3F83-497E-A3C4-630B0D7D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核時代と日本国憲法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9383D6-7649-4AE2-AF94-77075E941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486274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1954.3 </a:t>
            </a:r>
            <a:r>
              <a:rPr kumimoji="1" lang="ja-JP" altLang="en-US" sz="3600" dirty="0"/>
              <a:t>第五福竜</a:t>
            </a:r>
            <a:r>
              <a:rPr kumimoji="1" lang="ja-JP" altLang="en-US" sz="3600" dirty="0" smtClean="0"/>
              <a:t>丸事件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　　署名運動、</a:t>
            </a:r>
            <a:r>
              <a:rPr kumimoji="1" lang="en-US" altLang="ja-JP" sz="3600" dirty="0" smtClean="0"/>
              <a:t>3000</a:t>
            </a:r>
            <a:r>
              <a:rPr kumimoji="1" lang="ja-JP" altLang="en-US" sz="3600" dirty="0" smtClean="0"/>
              <a:t>万筆を集める</a:t>
            </a:r>
            <a:endParaRPr kumimoji="1" lang="en-US" altLang="ja-JP" sz="3600" dirty="0"/>
          </a:p>
          <a:p>
            <a:r>
              <a:rPr lang="en-US" altLang="ja-JP" sz="3600" dirty="0"/>
              <a:t>1955.8 </a:t>
            </a:r>
            <a:r>
              <a:rPr lang="ja-JP" altLang="en-US" sz="3600" dirty="0"/>
              <a:t>第</a:t>
            </a:r>
            <a:r>
              <a:rPr lang="en-US" altLang="ja-JP" sz="3600" dirty="0"/>
              <a:t>1</a:t>
            </a:r>
            <a:r>
              <a:rPr lang="ja-JP" altLang="en-US" sz="3600" dirty="0"/>
              <a:t>回原水禁世界</a:t>
            </a:r>
            <a:r>
              <a:rPr lang="ja-JP" altLang="en-US" sz="3600" dirty="0" smtClean="0"/>
              <a:t>大会（広島）</a:t>
            </a:r>
            <a:endParaRPr lang="en-US" altLang="ja-JP" sz="3600" dirty="0"/>
          </a:p>
          <a:p>
            <a:r>
              <a:rPr kumimoji="1" lang="en-US" altLang="ja-JP" sz="3600" dirty="0"/>
              <a:t>195</a:t>
            </a:r>
            <a:r>
              <a:rPr lang="en-US" altLang="ja-JP" sz="3600" dirty="0"/>
              <a:t>6.8 </a:t>
            </a:r>
            <a:r>
              <a:rPr lang="ja-JP" altLang="en-US" sz="3600" dirty="0"/>
              <a:t>第</a:t>
            </a:r>
            <a:r>
              <a:rPr lang="en-US" altLang="ja-JP" sz="3600" dirty="0"/>
              <a:t>2</a:t>
            </a:r>
            <a:r>
              <a:rPr lang="ja-JP" altLang="en-US" sz="3600" dirty="0"/>
              <a:t>回原水禁世界</a:t>
            </a:r>
            <a:r>
              <a:rPr lang="ja-JP" altLang="en-US" sz="3600" dirty="0" smtClean="0"/>
              <a:t>大会（長崎）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 smtClean="0"/>
              <a:t>　</a:t>
            </a:r>
            <a:r>
              <a:rPr lang="ja-JP" altLang="en-US" sz="3600" dirty="0"/>
              <a:t>　　　被団協結成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1957 </a:t>
            </a:r>
            <a:r>
              <a:rPr lang="ja-JP" altLang="en-US" dirty="0" smtClean="0"/>
              <a:t>原爆医療法</a:t>
            </a:r>
            <a:r>
              <a:rPr lang="en-US" altLang="ja-JP" dirty="0" smtClean="0"/>
              <a:t>, 1968 </a:t>
            </a:r>
            <a:r>
              <a:rPr lang="ja-JP" altLang="en-US" dirty="0" smtClean="0"/>
              <a:t>原爆特別措置法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1994 </a:t>
            </a:r>
            <a:r>
              <a:rPr lang="ja-JP" altLang="en-US" dirty="0" smtClean="0"/>
              <a:t>被爆者援護法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1322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世論調査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497725"/>
            <a:ext cx="10515600" cy="5155324"/>
          </a:xfrm>
        </p:spPr>
        <p:txBody>
          <a:bodyPr/>
          <a:lstStyle/>
          <a:p>
            <a:r>
              <a:rPr kumimoji="1" lang="ja-JP" altLang="en-US" dirty="0" smtClean="0"/>
              <a:t>日米の若者の意識の接近。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原爆投下は「許されないことだった」が多数。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日本 </a:t>
            </a:r>
            <a:r>
              <a:rPr kumimoji="1" lang="en-US" altLang="ja-JP" dirty="0" smtClean="0"/>
              <a:t>59.6%</a:t>
            </a:r>
            <a:r>
              <a:rPr kumimoji="1" lang="ja-JP" altLang="en-US" dirty="0" smtClean="0"/>
              <a:t>　アメリカ </a:t>
            </a:r>
            <a:r>
              <a:rPr kumimoji="1" lang="en-US" altLang="ja-JP" dirty="0" smtClean="0"/>
              <a:t>41.6%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これからの世界に核兵器は「必要ない」が多数。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lang="ja-JP" altLang="en-US" dirty="0" smtClean="0"/>
              <a:t>　日本 </a:t>
            </a:r>
            <a:r>
              <a:rPr lang="en-US" altLang="ja-JP" dirty="0" smtClean="0"/>
              <a:t>84.7%</a:t>
            </a:r>
            <a:r>
              <a:rPr lang="ja-JP" altLang="en-US" dirty="0" smtClean="0"/>
              <a:t>　アメリカ </a:t>
            </a:r>
            <a:r>
              <a:rPr lang="en-US" altLang="ja-JP" dirty="0" smtClean="0"/>
              <a:t>70.3%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理由：「戦争、武力行使はいけない」</a:t>
            </a:r>
            <a:r>
              <a:rPr kumimoji="1" lang="en-US" altLang="ja-JP" dirty="0" smtClean="0"/>
              <a:t>47.6%, 40.3%</a:t>
            </a:r>
            <a:r>
              <a:rPr kumimoji="1" lang="ja-JP" altLang="en-US" dirty="0" smtClean="0"/>
              <a:t>が、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　　　「核兵器はよくない」を超える。</a:t>
            </a:r>
            <a:r>
              <a:rPr kumimoji="1" lang="en-US" altLang="ja-JP" dirty="0" smtClean="0"/>
              <a:t>26.3%, 23.7%</a:t>
            </a:r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r>
              <a:rPr kumimoji="1" lang="ja-JP" altLang="en-US" smtClean="0"/>
              <a:t>　　←戦争</a:t>
            </a:r>
            <a:r>
              <a:rPr kumimoji="1" lang="ja-JP" altLang="en-US" dirty="0" smtClean="0"/>
              <a:t>をなくさねば、という直観。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016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2F732B-0C4D-4AD5-A021-2FDA05ED0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/>
              <a:t>軍備管理</a:t>
            </a:r>
            <a:r>
              <a:rPr kumimoji="1" lang="ja-JP" altLang="en-US" dirty="0" smtClean="0"/>
              <a:t>条約の危機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1525DD-D721-4039-8D11-8B650191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862286"/>
          </a:xfrm>
        </p:spPr>
        <p:txBody>
          <a:bodyPr/>
          <a:lstStyle/>
          <a:p>
            <a:r>
              <a:rPr kumimoji="1" lang="en-US" altLang="ja-JP" sz="3600" dirty="0" smtClean="0"/>
              <a:t>21</a:t>
            </a:r>
            <a:r>
              <a:rPr kumimoji="1" lang="ja-JP" altLang="en-US" sz="3600" dirty="0" smtClean="0"/>
              <a:t>世紀　米国のユニラテラリズム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　</a:t>
            </a:r>
            <a:r>
              <a:rPr kumimoji="1" lang="en-US" altLang="ja-JP" sz="3600" dirty="0" smtClean="0"/>
              <a:t>2002 ABM</a:t>
            </a:r>
            <a:r>
              <a:rPr kumimoji="1" lang="ja-JP" altLang="en-US" sz="3600" dirty="0" smtClean="0"/>
              <a:t>条約脱退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　</a:t>
            </a:r>
            <a:r>
              <a:rPr kumimoji="1" lang="en-US" altLang="ja-JP" sz="3600" dirty="0" smtClean="0"/>
              <a:t>2019 INF</a:t>
            </a:r>
            <a:r>
              <a:rPr kumimoji="1" lang="ja-JP" altLang="en-US" sz="3600" dirty="0" smtClean="0"/>
              <a:t>条約離脱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　</a:t>
            </a:r>
            <a:r>
              <a:rPr kumimoji="1" lang="en-US" altLang="ja-JP" sz="3600" dirty="0" smtClean="0"/>
              <a:t>2020 </a:t>
            </a:r>
            <a:r>
              <a:rPr kumimoji="1" lang="ja-JP" altLang="en-US" sz="3600" dirty="0" smtClean="0"/>
              <a:t>オープンスカイズ条約脱退？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　</a:t>
            </a:r>
            <a:r>
              <a:rPr kumimoji="1" lang="en-US" altLang="ja-JP" sz="3600" dirty="0" smtClean="0"/>
              <a:t>2021 </a:t>
            </a:r>
            <a:r>
              <a:rPr kumimoji="1" lang="ja-JP" altLang="en-US" sz="3600" dirty="0" smtClean="0"/>
              <a:t>新</a:t>
            </a:r>
            <a:r>
              <a:rPr kumimoji="1" lang="en-US" altLang="ja-JP" sz="3600" dirty="0" smtClean="0"/>
              <a:t>START </a:t>
            </a:r>
            <a:r>
              <a:rPr kumimoji="1" lang="ja-JP" altLang="en-US" sz="3600" dirty="0" smtClean="0"/>
              <a:t>終了？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2017.6  </a:t>
            </a:r>
            <a:r>
              <a:rPr kumimoji="1" lang="ja-JP" altLang="en-US" dirty="0" smtClean="0"/>
              <a:t>パリ条約離脱宣言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</a:t>
            </a:r>
            <a:r>
              <a:rPr kumimoji="1" lang="en-US" altLang="ja-JP" dirty="0" smtClean="0"/>
              <a:t>10  </a:t>
            </a:r>
            <a:r>
              <a:rPr kumimoji="1" lang="ja-JP" altLang="en-US" dirty="0" smtClean="0"/>
              <a:t>ユネスコ脱退申請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2020.7  WHO</a:t>
            </a:r>
            <a:r>
              <a:rPr kumimoji="1" lang="ja-JP" altLang="en-US" dirty="0" smtClean="0"/>
              <a:t>脱退通告･･･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0716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125</Words>
  <Application>Microsoft Office PowerPoint</Application>
  <PresentationFormat>ワイド画面</PresentationFormat>
  <Paragraphs>77</Paragraphs>
  <Slides>10</Slides>
  <Notes>0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明朝</vt:lpstr>
      <vt:lpstr>游ゴシック</vt:lpstr>
      <vt:lpstr>游ゴシック Light</vt:lpstr>
      <vt:lpstr>Arial</vt:lpstr>
      <vt:lpstr>Times New Roman</vt:lpstr>
      <vt:lpstr>Office テーマ</vt:lpstr>
      <vt:lpstr>Acrobat Document</vt:lpstr>
      <vt:lpstr>分科会「核兵器の今」 2020.8.5</vt:lpstr>
      <vt:lpstr>伝説の町（作詞：永六輔、作曲：いずみたく）</vt:lpstr>
      <vt:lpstr>核弾頭数の推移（1945～2008）</vt:lpstr>
      <vt:lpstr>PowerPoint プレゼンテーション</vt:lpstr>
      <vt:lpstr>軍備拡張の動因</vt:lpstr>
      <vt:lpstr>第五福竜丸の被爆がもたらしたもの</vt:lpstr>
      <vt:lpstr>核時代と日本国憲法</vt:lpstr>
      <vt:lpstr>世論調査</vt:lpstr>
      <vt:lpstr>軍備管理条約の危機</vt:lpstr>
      <vt:lpstr>国際協調と平和の発信を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広島・長崎講座 初回　2020.4.21</dc:title>
  <dc:creator>高原孝生</dc:creator>
  <cp:lastModifiedBy>高原 孝生</cp:lastModifiedBy>
  <cp:revision>35</cp:revision>
  <dcterms:created xsi:type="dcterms:W3CDTF">2020-04-19T03:00:54Z</dcterms:created>
  <dcterms:modified xsi:type="dcterms:W3CDTF">2020-07-20T03:32:17Z</dcterms:modified>
</cp:coreProperties>
</file>