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40" r:id="rId3"/>
    <p:sldId id="386" r:id="rId4"/>
    <p:sldId id="354" r:id="rId5"/>
    <p:sldId id="355" r:id="rId6"/>
    <p:sldId id="357" r:id="rId7"/>
    <p:sldId id="380" r:id="rId8"/>
    <p:sldId id="358" r:id="rId9"/>
    <p:sldId id="359" r:id="rId10"/>
    <p:sldId id="361" r:id="rId11"/>
    <p:sldId id="388" r:id="rId12"/>
    <p:sldId id="381" r:id="rId13"/>
    <p:sldId id="382" r:id="rId14"/>
    <p:sldId id="363" r:id="rId15"/>
    <p:sldId id="364" r:id="rId16"/>
    <p:sldId id="367" r:id="rId17"/>
    <p:sldId id="372" r:id="rId18"/>
    <p:sldId id="371" r:id="rId19"/>
    <p:sldId id="300" r:id="rId20"/>
    <p:sldId id="309" r:id="rId21"/>
    <p:sldId id="374" r:id="rId22"/>
    <p:sldId id="383" r:id="rId23"/>
    <p:sldId id="375" r:id="rId24"/>
    <p:sldId id="377" r:id="rId25"/>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71800" cy="497285"/>
          </a:xfrm>
          <a:prstGeom prst="rect">
            <a:avLst/>
          </a:prstGeom>
        </p:spPr>
        <p:txBody>
          <a:bodyPr vert="horz" lIns="91751" tIns="45875" rIns="91751" bIns="4587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4" y="0"/>
            <a:ext cx="2971800" cy="497285"/>
          </a:xfrm>
          <a:prstGeom prst="rect">
            <a:avLst/>
          </a:prstGeom>
        </p:spPr>
        <p:txBody>
          <a:bodyPr vert="horz" lIns="91751" tIns="45875" rIns="91751" bIns="45875" rtlCol="0"/>
          <a:lstStyle>
            <a:lvl1pPr algn="r">
              <a:defRPr sz="1200"/>
            </a:lvl1pPr>
          </a:lstStyle>
          <a:p>
            <a:fld id="{FD2E3DAD-EA8A-4C4B-9D85-3979F543B07D}" type="datetimeFigureOut">
              <a:rPr kumimoji="1" lang="ja-JP" altLang="en-US" smtClean="0"/>
              <a:t>2020/7/6</a:t>
            </a:fld>
            <a:endParaRPr kumimoji="1" lang="ja-JP" altLang="en-US"/>
          </a:p>
        </p:txBody>
      </p:sp>
      <p:sp>
        <p:nvSpPr>
          <p:cNvPr id="4" name="フッター プレースホルダー 3"/>
          <p:cNvSpPr>
            <a:spLocks noGrp="1"/>
          </p:cNvSpPr>
          <p:nvPr>
            <p:ph type="ftr" sz="quarter" idx="2"/>
          </p:nvPr>
        </p:nvSpPr>
        <p:spPr>
          <a:xfrm>
            <a:off x="1" y="9446678"/>
            <a:ext cx="2971800" cy="497285"/>
          </a:xfrm>
          <a:prstGeom prst="rect">
            <a:avLst/>
          </a:prstGeom>
        </p:spPr>
        <p:txBody>
          <a:bodyPr vert="horz" lIns="91751" tIns="45875" rIns="91751" bIns="4587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4" y="9446678"/>
            <a:ext cx="2971800" cy="497285"/>
          </a:xfrm>
          <a:prstGeom prst="rect">
            <a:avLst/>
          </a:prstGeom>
        </p:spPr>
        <p:txBody>
          <a:bodyPr vert="horz" lIns="91751" tIns="45875" rIns="91751" bIns="45875" rtlCol="0" anchor="b"/>
          <a:lstStyle>
            <a:lvl1pPr algn="r">
              <a:defRPr sz="1200"/>
            </a:lvl1pPr>
          </a:lstStyle>
          <a:p>
            <a:fld id="{2F7CB002-95BE-49DA-ABD3-39F38B54206B}" type="slidenum">
              <a:rPr kumimoji="1" lang="ja-JP" altLang="en-US" smtClean="0"/>
              <a:t>‹#›</a:t>
            </a:fld>
            <a:endParaRPr kumimoji="1" lang="ja-JP" altLang="en-US"/>
          </a:p>
        </p:txBody>
      </p:sp>
    </p:spTree>
    <p:extLst>
      <p:ext uri="{BB962C8B-B14F-4D97-AF65-F5344CB8AC3E}">
        <p14:creationId xmlns:p14="http://schemas.microsoft.com/office/powerpoint/2010/main" val="2420129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71800" cy="497285"/>
          </a:xfrm>
          <a:prstGeom prst="rect">
            <a:avLst/>
          </a:prstGeom>
        </p:spPr>
        <p:txBody>
          <a:bodyPr vert="horz" lIns="91751" tIns="45875" rIns="91751" bIns="458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4" y="0"/>
            <a:ext cx="2971800" cy="497285"/>
          </a:xfrm>
          <a:prstGeom prst="rect">
            <a:avLst/>
          </a:prstGeom>
        </p:spPr>
        <p:txBody>
          <a:bodyPr vert="horz" lIns="91751" tIns="45875" rIns="91751" bIns="45875" rtlCol="0"/>
          <a:lstStyle>
            <a:lvl1pPr algn="r">
              <a:defRPr sz="1200"/>
            </a:lvl1pPr>
          </a:lstStyle>
          <a:p>
            <a:fld id="{E118668C-753F-477A-804E-2C1BBEBCF423}" type="datetimeFigureOut">
              <a:rPr kumimoji="1" lang="ja-JP" altLang="en-US" smtClean="0"/>
              <a:t>2020/7/6</a:t>
            </a:fld>
            <a:endParaRPr kumimoji="1" lang="ja-JP" altLang="en-US"/>
          </a:p>
        </p:txBody>
      </p:sp>
      <p:sp>
        <p:nvSpPr>
          <p:cNvPr id="4" name="スライド イメージ プレースホルダー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751" tIns="45875" rIns="91751" bIns="45875" rtlCol="0" anchor="ctr"/>
          <a:lstStyle/>
          <a:p>
            <a:endParaRPr lang="ja-JP" altLang="en-US"/>
          </a:p>
        </p:txBody>
      </p:sp>
      <p:sp>
        <p:nvSpPr>
          <p:cNvPr id="5" name="ノート プレースホルダー 4"/>
          <p:cNvSpPr>
            <a:spLocks noGrp="1"/>
          </p:cNvSpPr>
          <p:nvPr>
            <p:ph type="body" sz="quarter" idx="3"/>
          </p:nvPr>
        </p:nvSpPr>
        <p:spPr>
          <a:xfrm>
            <a:off x="685800" y="4724203"/>
            <a:ext cx="5486400" cy="4475559"/>
          </a:xfrm>
          <a:prstGeom prst="rect">
            <a:avLst/>
          </a:prstGeom>
        </p:spPr>
        <p:txBody>
          <a:bodyPr vert="horz" lIns="91751" tIns="45875" rIns="91751" bIns="4587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6678"/>
            <a:ext cx="2971800" cy="497285"/>
          </a:xfrm>
          <a:prstGeom prst="rect">
            <a:avLst/>
          </a:prstGeom>
        </p:spPr>
        <p:txBody>
          <a:bodyPr vert="horz" lIns="91751" tIns="45875" rIns="91751" bIns="458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4" y="9446678"/>
            <a:ext cx="2971800" cy="497285"/>
          </a:xfrm>
          <a:prstGeom prst="rect">
            <a:avLst/>
          </a:prstGeom>
        </p:spPr>
        <p:txBody>
          <a:bodyPr vert="horz" lIns="91751" tIns="45875" rIns="91751" bIns="45875" rtlCol="0" anchor="b"/>
          <a:lstStyle>
            <a:lvl1pPr algn="r">
              <a:defRPr sz="1200"/>
            </a:lvl1pPr>
          </a:lstStyle>
          <a:p>
            <a:fld id="{4E91AB84-453E-420E-8FF9-E6D2F55EDB11}" type="slidenum">
              <a:rPr kumimoji="1" lang="ja-JP" altLang="en-US" smtClean="0"/>
              <a:t>‹#›</a:t>
            </a:fld>
            <a:endParaRPr kumimoji="1" lang="ja-JP" altLang="en-US"/>
          </a:p>
        </p:txBody>
      </p:sp>
    </p:spTree>
    <p:extLst>
      <p:ext uri="{BB962C8B-B14F-4D97-AF65-F5344CB8AC3E}">
        <p14:creationId xmlns:p14="http://schemas.microsoft.com/office/powerpoint/2010/main" val="3581904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B1E4582-CC12-4F4A-B421-3BB4A95DC6E7}" type="datetimeFigureOut">
              <a:rPr kumimoji="1" lang="ja-JP" altLang="en-US" smtClean="0"/>
              <a:t>2020/7/6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F9D22A-E35C-4153-B19D-B124EFAB9BB4}" type="slidenum">
              <a:rPr kumimoji="1" lang="ja-JP" altLang="en-US" smtClean="0"/>
              <a:t>‹#›</a:t>
            </a:fld>
            <a:endParaRPr kumimoji="1" lang="ja-JP" altLang="en-US"/>
          </a:p>
        </p:txBody>
      </p:sp>
    </p:spTree>
    <p:extLst>
      <p:ext uri="{BB962C8B-B14F-4D97-AF65-F5344CB8AC3E}">
        <p14:creationId xmlns:p14="http://schemas.microsoft.com/office/powerpoint/2010/main" val="81279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B1E4582-CC12-4F4A-B421-3BB4A95DC6E7}" type="datetimeFigureOut">
              <a:rPr kumimoji="1" lang="ja-JP" altLang="en-US" smtClean="0"/>
              <a:t>2020/7/6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F9D22A-E35C-4153-B19D-B124EFAB9BB4}" type="slidenum">
              <a:rPr kumimoji="1" lang="ja-JP" altLang="en-US" smtClean="0"/>
              <a:t>‹#›</a:t>
            </a:fld>
            <a:endParaRPr kumimoji="1" lang="ja-JP" altLang="en-US"/>
          </a:p>
        </p:txBody>
      </p:sp>
    </p:spTree>
    <p:extLst>
      <p:ext uri="{BB962C8B-B14F-4D97-AF65-F5344CB8AC3E}">
        <p14:creationId xmlns:p14="http://schemas.microsoft.com/office/powerpoint/2010/main" val="196253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B1E4582-CC12-4F4A-B421-3BB4A95DC6E7}" type="datetimeFigureOut">
              <a:rPr kumimoji="1" lang="ja-JP" altLang="en-US" smtClean="0"/>
              <a:t>2020/7/6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F9D22A-E35C-4153-B19D-B124EFAB9BB4}" type="slidenum">
              <a:rPr kumimoji="1" lang="ja-JP" altLang="en-US" smtClean="0"/>
              <a:t>‹#›</a:t>
            </a:fld>
            <a:endParaRPr kumimoji="1" lang="ja-JP" altLang="en-US"/>
          </a:p>
        </p:txBody>
      </p:sp>
    </p:spTree>
    <p:extLst>
      <p:ext uri="{BB962C8B-B14F-4D97-AF65-F5344CB8AC3E}">
        <p14:creationId xmlns:p14="http://schemas.microsoft.com/office/powerpoint/2010/main" val="164086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B1E4582-CC12-4F4A-B421-3BB4A95DC6E7}" type="datetimeFigureOut">
              <a:rPr kumimoji="1" lang="ja-JP" altLang="en-US" smtClean="0"/>
              <a:t>2020/7/6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F9D22A-E35C-4153-B19D-B124EFAB9BB4}" type="slidenum">
              <a:rPr kumimoji="1" lang="ja-JP" altLang="en-US" smtClean="0"/>
              <a:t>‹#›</a:t>
            </a:fld>
            <a:endParaRPr kumimoji="1" lang="ja-JP" altLang="en-US"/>
          </a:p>
        </p:txBody>
      </p:sp>
    </p:spTree>
    <p:extLst>
      <p:ext uri="{BB962C8B-B14F-4D97-AF65-F5344CB8AC3E}">
        <p14:creationId xmlns:p14="http://schemas.microsoft.com/office/powerpoint/2010/main" val="169510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B1E4582-CC12-4F4A-B421-3BB4A95DC6E7}" type="datetimeFigureOut">
              <a:rPr kumimoji="1" lang="ja-JP" altLang="en-US" smtClean="0"/>
              <a:t>2020/7/6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F9D22A-E35C-4153-B19D-B124EFAB9BB4}" type="slidenum">
              <a:rPr kumimoji="1" lang="ja-JP" altLang="en-US" smtClean="0"/>
              <a:t>‹#›</a:t>
            </a:fld>
            <a:endParaRPr kumimoji="1" lang="ja-JP" altLang="en-US"/>
          </a:p>
        </p:txBody>
      </p:sp>
    </p:spTree>
    <p:extLst>
      <p:ext uri="{BB962C8B-B14F-4D97-AF65-F5344CB8AC3E}">
        <p14:creationId xmlns:p14="http://schemas.microsoft.com/office/powerpoint/2010/main" val="20211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B1E4582-CC12-4F4A-B421-3BB4A95DC6E7}" type="datetimeFigureOut">
              <a:rPr kumimoji="1" lang="ja-JP" altLang="en-US" smtClean="0"/>
              <a:t>2020/7/6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F9D22A-E35C-4153-B19D-B124EFAB9BB4}" type="slidenum">
              <a:rPr kumimoji="1" lang="ja-JP" altLang="en-US" smtClean="0"/>
              <a:t>‹#›</a:t>
            </a:fld>
            <a:endParaRPr kumimoji="1" lang="ja-JP" altLang="en-US"/>
          </a:p>
        </p:txBody>
      </p:sp>
    </p:spTree>
    <p:extLst>
      <p:ext uri="{BB962C8B-B14F-4D97-AF65-F5344CB8AC3E}">
        <p14:creationId xmlns:p14="http://schemas.microsoft.com/office/powerpoint/2010/main" val="62499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B1E4582-CC12-4F4A-B421-3BB4A95DC6E7}" type="datetimeFigureOut">
              <a:rPr kumimoji="1" lang="ja-JP" altLang="en-US" smtClean="0"/>
              <a:t>2020/7/6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3F9D22A-E35C-4153-B19D-B124EFAB9BB4}" type="slidenum">
              <a:rPr kumimoji="1" lang="ja-JP" altLang="en-US" smtClean="0"/>
              <a:t>‹#›</a:t>
            </a:fld>
            <a:endParaRPr kumimoji="1" lang="ja-JP" altLang="en-US"/>
          </a:p>
        </p:txBody>
      </p:sp>
    </p:spTree>
    <p:extLst>
      <p:ext uri="{BB962C8B-B14F-4D97-AF65-F5344CB8AC3E}">
        <p14:creationId xmlns:p14="http://schemas.microsoft.com/office/powerpoint/2010/main" val="156220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B1E4582-CC12-4F4A-B421-3BB4A95DC6E7}" type="datetimeFigureOut">
              <a:rPr kumimoji="1" lang="ja-JP" altLang="en-US" smtClean="0"/>
              <a:t>2020/7/6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3F9D22A-E35C-4153-B19D-B124EFAB9BB4}" type="slidenum">
              <a:rPr kumimoji="1" lang="ja-JP" altLang="en-US" smtClean="0"/>
              <a:t>‹#›</a:t>
            </a:fld>
            <a:endParaRPr kumimoji="1" lang="ja-JP" altLang="en-US"/>
          </a:p>
        </p:txBody>
      </p:sp>
    </p:spTree>
    <p:extLst>
      <p:ext uri="{BB962C8B-B14F-4D97-AF65-F5344CB8AC3E}">
        <p14:creationId xmlns:p14="http://schemas.microsoft.com/office/powerpoint/2010/main" val="334106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B1E4582-CC12-4F4A-B421-3BB4A95DC6E7}" type="datetimeFigureOut">
              <a:rPr kumimoji="1" lang="ja-JP" altLang="en-US" smtClean="0"/>
              <a:t>2020/7/6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3F9D22A-E35C-4153-B19D-B124EFAB9BB4}" type="slidenum">
              <a:rPr kumimoji="1" lang="ja-JP" altLang="en-US" smtClean="0"/>
              <a:t>‹#›</a:t>
            </a:fld>
            <a:endParaRPr kumimoji="1" lang="ja-JP" altLang="en-US"/>
          </a:p>
        </p:txBody>
      </p:sp>
    </p:spTree>
    <p:extLst>
      <p:ext uri="{BB962C8B-B14F-4D97-AF65-F5344CB8AC3E}">
        <p14:creationId xmlns:p14="http://schemas.microsoft.com/office/powerpoint/2010/main" val="33722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B1E4582-CC12-4F4A-B421-3BB4A95DC6E7}" type="datetimeFigureOut">
              <a:rPr kumimoji="1" lang="ja-JP" altLang="en-US" smtClean="0"/>
              <a:t>2020/7/6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F9D22A-E35C-4153-B19D-B124EFAB9BB4}" type="slidenum">
              <a:rPr kumimoji="1" lang="ja-JP" altLang="en-US" smtClean="0"/>
              <a:t>‹#›</a:t>
            </a:fld>
            <a:endParaRPr kumimoji="1" lang="ja-JP" altLang="en-US"/>
          </a:p>
        </p:txBody>
      </p:sp>
    </p:spTree>
    <p:extLst>
      <p:ext uri="{BB962C8B-B14F-4D97-AF65-F5344CB8AC3E}">
        <p14:creationId xmlns:p14="http://schemas.microsoft.com/office/powerpoint/2010/main" val="183830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B1E4582-CC12-4F4A-B421-3BB4A95DC6E7}" type="datetimeFigureOut">
              <a:rPr kumimoji="1" lang="ja-JP" altLang="en-US" smtClean="0"/>
              <a:t>2020/7/6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F9D22A-E35C-4153-B19D-B124EFAB9BB4}" type="slidenum">
              <a:rPr kumimoji="1" lang="ja-JP" altLang="en-US" smtClean="0"/>
              <a:t>‹#›</a:t>
            </a:fld>
            <a:endParaRPr kumimoji="1" lang="ja-JP" altLang="en-US"/>
          </a:p>
        </p:txBody>
      </p:sp>
    </p:spTree>
    <p:extLst>
      <p:ext uri="{BB962C8B-B14F-4D97-AF65-F5344CB8AC3E}">
        <p14:creationId xmlns:p14="http://schemas.microsoft.com/office/powerpoint/2010/main" val="7559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E4582-CC12-4F4A-B421-3BB4A95DC6E7}" type="datetimeFigureOut">
              <a:rPr kumimoji="1" lang="ja-JP" altLang="en-US" smtClean="0"/>
              <a:t>2020/7/6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9D22A-E35C-4153-B19D-B124EFAB9BB4}" type="slidenum">
              <a:rPr kumimoji="1" lang="ja-JP" altLang="en-US" smtClean="0"/>
              <a:t>‹#›</a:t>
            </a:fld>
            <a:endParaRPr kumimoji="1" lang="ja-JP" altLang="en-US"/>
          </a:p>
        </p:txBody>
      </p:sp>
    </p:spTree>
    <p:extLst>
      <p:ext uri="{BB962C8B-B14F-4D97-AF65-F5344CB8AC3E}">
        <p14:creationId xmlns:p14="http://schemas.microsoft.com/office/powerpoint/2010/main" val="2561915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052737"/>
            <a:ext cx="7772400" cy="4680519"/>
          </a:xfrm>
        </p:spPr>
        <p:txBody>
          <a:bodyPr>
            <a:normAutofit fontScale="90000"/>
          </a:bodyPr>
          <a:lstStyle/>
          <a:p>
            <a:r>
              <a:rPr lang="en-US" altLang="ja-JP" sz="3600" dirty="0" smtClean="0"/>
              <a:t/>
            </a:r>
            <a:br>
              <a:rPr lang="en-US" altLang="ja-JP" sz="3600" dirty="0" smtClean="0"/>
            </a:br>
            <a:r>
              <a:rPr lang="ja-JP" altLang="en-US" dirty="0" smtClean="0"/>
              <a:t>被爆二世、三世の課題</a:t>
            </a:r>
            <a:r>
              <a:rPr lang="en-US" altLang="ja-JP" sz="3600" dirty="0" smtClean="0"/>
              <a:t/>
            </a:r>
            <a:br>
              <a:rPr lang="en-US" altLang="ja-JP" sz="3600" dirty="0" smtClean="0"/>
            </a:br>
            <a:r>
              <a:rPr lang="en-US" altLang="ja-JP" sz="3600" dirty="0" smtClean="0"/>
              <a:t/>
            </a:r>
            <a:br>
              <a:rPr lang="en-US" altLang="ja-JP" sz="3600" dirty="0" smtClean="0"/>
            </a:br>
            <a:r>
              <a:rPr lang="ja-JP" altLang="en-US" sz="3100" dirty="0" smtClean="0"/>
              <a:t>－　将来世代を含む核被害者の人権確立</a:t>
            </a:r>
            <a:r>
              <a:rPr lang="en-US" altLang="ja-JP" sz="3100" dirty="0" smtClean="0"/>
              <a:t/>
            </a:r>
            <a:br>
              <a:rPr lang="en-US" altLang="ja-JP" sz="3100" dirty="0" smtClean="0"/>
            </a:br>
            <a:r>
              <a:rPr lang="ja-JP" altLang="en-US" sz="3100" dirty="0" smtClean="0"/>
              <a:t>と核廃絶をめざして　－</a:t>
            </a:r>
            <a:r>
              <a:rPr lang="en-US" altLang="ja-JP" sz="3100" dirty="0" smtClean="0"/>
              <a:t/>
            </a:r>
            <a:br>
              <a:rPr lang="en-US" altLang="ja-JP" sz="3100" dirty="0" smtClean="0"/>
            </a:br>
            <a:r>
              <a:rPr lang="en-US" altLang="ja-JP" sz="3100" dirty="0" smtClean="0"/>
              <a:t/>
            </a:r>
            <a:br>
              <a:rPr lang="en-US" altLang="ja-JP" sz="3100" dirty="0" smtClean="0"/>
            </a:br>
            <a:r>
              <a:rPr lang="en-US" altLang="ja-JP" sz="3100" dirty="0" smtClean="0"/>
              <a:t/>
            </a:r>
            <a:br>
              <a:rPr lang="en-US" altLang="ja-JP" sz="3100" dirty="0" smtClean="0"/>
            </a:br>
            <a:r>
              <a:rPr lang="en-US" altLang="ja-JP" sz="2400" dirty="0"/>
              <a:t/>
            </a:r>
            <a:br>
              <a:rPr lang="en-US" altLang="ja-JP" sz="2400" dirty="0"/>
            </a:br>
            <a:r>
              <a:rPr lang="ja-JP" altLang="en-US" sz="2200" dirty="0" smtClean="0"/>
              <a:t>全国被爆二世団体連絡協議会　会長　崎山昇</a:t>
            </a:r>
            <a:r>
              <a:rPr kumimoji="1" lang="en-US" altLang="ja-JP" sz="2200" dirty="0" smtClean="0"/>
              <a:t/>
            </a:r>
            <a:br>
              <a:rPr kumimoji="1" lang="en-US" altLang="ja-JP" sz="2200" dirty="0" smtClean="0"/>
            </a:br>
            <a:endParaRPr kumimoji="1" lang="ja-JP" altLang="en-US" sz="2200" dirty="0"/>
          </a:p>
        </p:txBody>
      </p:sp>
      <p:sp>
        <p:nvSpPr>
          <p:cNvPr id="3" name="サブタイトル 2"/>
          <p:cNvSpPr>
            <a:spLocks noGrp="1"/>
          </p:cNvSpPr>
          <p:nvPr>
            <p:ph type="subTitle" idx="1"/>
          </p:nvPr>
        </p:nvSpPr>
        <p:spPr>
          <a:xfrm>
            <a:off x="1371600" y="5373216"/>
            <a:ext cx="6400800" cy="1080120"/>
          </a:xfrm>
        </p:spPr>
        <p:txBody>
          <a:bodyPr>
            <a:normAutofit fontScale="70000" lnSpcReduction="20000"/>
          </a:bodyPr>
          <a:lstStyle/>
          <a:p>
            <a:pPr algn="l"/>
            <a:endParaRPr lang="en-US" altLang="ja-JP" sz="2400" dirty="0" smtClean="0"/>
          </a:p>
          <a:p>
            <a:pPr algn="l"/>
            <a:endParaRPr lang="en-US" altLang="ja-JP" sz="2400" dirty="0"/>
          </a:p>
          <a:p>
            <a:r>
              <a:rPr lang="ja-JP" altLang="en-US" sz="2400" dirty="0" smtClean="0"/>
              <a:t>２０２０．８．　被爆７５周年原水爆禁止世界大会　第６分科会</a:t>
            </a:r>
            <a:endParaRPr lang="en-US" altLang="ja-JP" sz="2400" dirty="0" smtClean="0"/>
          </a:p>
          <a:p>
            <a:r>
              <a:rPr lang="ja-JP" altLang="en-US" sz="2400" dirty="0" smtClean="0"/>
              <a:t>ヒバクとは何か、フクシマとチェルノブイリをつないで</a:t>
            </a:r>
            <a:endParaRPr lang="en-US" altLang="ja-JP" sz="2400" dirty="0" smtClean="0"/>
          </a:p>
        </p:txBody>
      </p:sp>
    </p:spTree>
    <p:extLst>
      <p:ext uri="{BB962C8B-B14F-4D97-AF65-F5344CB8AC3E}">
        <p14:creationId xmlns:p14="http://schemas.microsoft.com/office/powerpoint/2010/main" val="2736048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被爆二世集団訴訟</a:t>
            </a:r>
            <a:endParaRPr kumimoji="1" lang="ja-JP" altLang="en-US" sz="3600"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　</a:t>
            </a:r>
            <a:r>
              <a:rPr kumimoji="1" lang="ja-JP" altLang="en-US" dirty="0" smtClean="0">
                <a:solidFill>
                  <a:srgbClr val="FF0000"/>
                </a:solidFill>
              </a:rPr>
              <a:t>２０１７年２月、広島、長崎で提訴</a:t>
            </a:r>
            <a:r>
              <a:rPr kumimoji="1" lang="ja-JP" altLang="en-US" dirty="0" smtClean="0"/>
              <a:t>。原告は広島２８人、長崎２６人。全国被爆二世協の会員が、被爆二世を代表して訴訟を起こし、この</a:t>
            </a:r>
            <a:r>
              <a:rPr kumimoji="1" lang="ja-JP" altLang="en-US" dirty="0" smtClean="0">
                <a:solidFill>
                  <a:srgbClr val="FF0000"/>
                </a:solidFill>
              </a:rPr>
              <a:t>訴訟を通して、問題の所在を社会的に明らかにし、すべての被爆二世を援護の対象とする国による立法的措置の契機とすることを目的としている</a:t>
            </a:r>
            <a:r>
              <a:rPr kumimoji="1" lang="ja-JP" altLang="en-US" dirty="0" smtClean="0"/>
              <a:t>。すべての核被害者の人権確立につながる。</a:t>
            </a:r>
            <a:endParaRPr kumimoji="1" lang="ja-JP" altLang="en-US" dirty="0"/>
          </a:p>
        </p:txBody>
      </p:sp>
    </p:spTree>
    <p:extLst>
      <p:ext uri="{BB962C8B-B14F-4D97-AF65-F5344CB8AC3E}">
        <p14:creationId xmlns:p14="http://schemas.microsoft.com/office/powerpoint/2010/main" val="2025012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smtClean="0"/>
              <a:t>広島地裁・長崎地裁へ向かう</a:t>
            </a:r>
            <a:r>
              <a:rPr kumimoji="1" lang="en-US" altLang="ja-JP" sz="3200" dirty="0" smtClean="0"/>
              <a:t/>
            </a:r>
            <a:br>
              <a:rPr kumimoji="1" lang="en-US" altLang="ja-JP" sz="3200" dirty="0" smtClean="0"/>
            </a:br>
            <a:r>
              <a:rPr kumimoji="1" lang="ja-JP" altLang="en-US" sz="3200" dirty="0" smtClean="0"/>
              <a:t>広島・長崎の原告団・弁護団</a:t>
            </a:r>
            <a:endParaRPr kumimoji="1" lang="ja-JP" altLang="en-US" sz="3200" dirty="0"/>
          </a:p>
        </p:txBody>
      </p:sp>
      <p:pic>
        <p:nvPicPr>
          <p:cNvPr id="5" name="コンテンツ プレースホルダー 3" descr="C:\Users\kado\Desktop\2016.2被爆2世提訴・写真\IMG_20170220_130013②.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284984"/>
            <a:ext cx="4248472" cy="3240360"/>
          </a:xfrm>
          <a:prstGeom prst="rect">
            <a:avLst/>
          </a:prstGeom>
          <a:noFill/>
          <a:ln>
            <a:noFill/>
          </a:ln>
        </p:spPr>
      </p:pic>
      <p:pic>
        <p:nvPicPr>
          <p:cNvPr id="4098" name="Picture 2" descr="C:\Users\USER\Desktop\リーフ用\二世訴訟広島.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484784"/>
            <a:ext cx="4104456" cy="307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70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a:bodyPr>
          <a:lstStyle/>
          <a:p>
            <a:r>
              <a:rPr kumimoji="1" lang="ja-JP" altLang="en-US" sz="3200" dirty="0" smtClean="0"/>
              <a:t>私たちの主張</a:t>
            </a:r>
            <a:endParaRPr kumimoji="1" lang="ja-JP" altLang="en-US" sz="3200" dirty="0"/>
          </a:p>
        </p:txBody>
      </p:sp>
      <p:sp>
        <p:nvSpPr>
          <p:cNvPr id="3" name="コンテンツ プレースホルダー 2"/>
          <p:cNvSpPr>
            <a:spLocks noGrp="1"/>
          </p:cNvSpPr>
          <p:nvPr>
            <p:ph idx="1"/>
          </p:nvPr>
        </p:nvSpPr>
        <p:spPr>
          <a:xfrm>
            <a:off x="457200" y="908720"/>
            <a:ext cx="8229600" cy="5544616"/>
          </a:xfrm>
        </p:spPr>
        <p:txBody>
          <a:bodyPr>
            <a:normAutofit fontScale="70000" lnSpcReduction="20000"/>
          </a:bodyPr>
          <a:lstStyle/>
          <a:p>
            <a:pPr marL="0" indent="0">
              <a:buNone/>
            </a:pPr>
            <a:r>
              <a:rPr lang="ja-JP" altLang="en-US" b="1" cap="all" dirty="0"/>
              <a:t>　</a:t>
            </a:r>
            <a:r>
              <a:rPr lang="ja-JP" altLang="ja-JP" sz="3400" b="1" cap="all" dirty="0" smtClean="0"/>
              <a:t>私たち</a:t>
            </a:r>
            <a:r>
              <a:rPr lang="ja-JP" altLang="ja-JP" sz="3400" b="1" cap="all" dirty="0"/>
              <a:t>は次のように主張し、被爆二世が被った長期間にわたる多大な精神的損害として、原告１人につき１０万円の慰謝料を請求しています。</a:t>
            </a:r>
          </a:p>
          <a:p>
            <a:pPr marL="0" indent="0">
              <a:buNone/>
            </a:pPr>
            <a:r>
              <a:rPr lang="en-US" altLang="ja-JP" b="1" cap="all" dirty="0"/>
              <a:t> </a:t>
            </a:r>
            <a:endParaRPr lang="ja-JP" altLang="ja-JP" b="1" cap="all" dirty="0"/>
          </a:p>
          <a:p>
            <a:pPr marL="0" indent="0">
              <a:buNone/>
            </a:pPr>
            <a:r>
              <a:rPr lang="ja-JP" altLang="ja-JP" b="1" cap="all" dirty="0"/>
              <a:t>　</a:t>
            </a:r>
            <a:r>
              <a:rPr lang="ja-JP" altLang="ja-JP" sz="3400" b="1" cap="all" dirty="0">
                <a:solidFill>
                  <a:srgbClr val="FF0000"/>
                </a:solidFill>
              </a:rPr>
              <a:t>被爆二世が遺伝的影響を受けることは否定できない。「被爆者」に被爆二世を含めず、援護の対象としていない被爆者援護法は、</a:t>
            </a:r>
            <a:r>
              <a:rPr lang="ja-JP" altLang="ja-JP" sz="3400" b="1" cap="all" dirty="0"/>
              <a:t>被爆二世の生命・健康を脅かすものであるから、「生命、自由及び幸福追求に対する国民の権利」を保障する</a:t>
            </a:r>
            <a:r>
              <a:rPr lang="ja-JP" altLang="ja-JP" sz="3400" b="1" cap="all" dirty="0">
                <a:solidFill>
                  <a:srgbClr val="FF0000"/>
                </a:solidFill>
              </a:rPr>
              <a:t>憲法</a:t>
            </a:r>
            <a:r>
              <a:rPr lang="ja-JP" altLang="ja-JP" sz="3400" b="1" cap="all" dirty="0"/>
              <a:t>１３条</a:t>
            </a:r>
            <a:r>
              <a:rPr lang="ja-JP" altLang="ja-JP" sz="3400" b="1" cap="all" dirty="0">
                <a:solidFill>
                  <a:srgbClr val="FF0000"/>
                </a:solidFill>
              </a:rPr>
              <a:t>に違反</a:t>
            </a:r>
            <a:r>
              <a:rPr lang="ja-JP" altLang="ja-JP" sz="3400" b="1" cap="all" dirty="0"/>
              <a:t>する。また、被爆者援護法が被爆者に対しては医療の面での援護を行い、各種手当を支給しながら、放射線の遺伝的影響が指摘される被爆二世に対しては援護も手当も与えないとする区別に合理性は認められないから「平等権」を保障する</a:t>
            </a:r>
            <a:r>
              <a:rPr lang="ja-JP" altLang="ja-JP" sz="3400" b="1" cap="all" dirty="0">
                <a:solidFill>
                  <a:srgbClr val="FF0000"/>
                </a:solidFill>
              </a:rPr>
              <a:t>憲法</a:t>
            </a:r>
            <a:r>
              <a:rPr lang="ja-JP" altLang="ja-JP" sz="3400" b="1" cap="all" dirty="0"/>
              <a:t>１４条１項</a:t>
            </a:r>
            <a:r>
              <a:rPr lang="ja-JP" altLang="ja-JP" sz="3400" b="1" cap="all" dirty="0">
                <a:solidFill>
                  <a:srgbClr val="FF0000"/>
                </a:solidFill>
              </a:rPr>
              <a:t>に違反</a:t>
            </a:r>
            <a:r>
              <a:rPr lang="ja-JP" altLang="ja-JP" sz="3400" b="1" cap="all" dirty="0"/>
              <a:t>する。そして、</a:t>
            </a:r>
            <a:r>
              <a:rPr lang="ja-JP" altLang="ja-JP" sz="3400" b="1" cap="all" dirty="0">
                <a:solidFill>
                  <a:srgbClr val="FF0000"/>
                </a:solidFill>
              </a:rPr>
              <a:t>国会は</a:t>
            </a:r>
            <a:r>
              <a:rPr lang="ja-JP" altLang="ja-JP" sz="3400" b="1" cap="all" dirty="0"/>
              <a:t>被爆二世を適用対象外とする被爆者援護法を制定して違憲状態を作出した以上、</a:t>
            </a:r>
            <a:r>
              <a:rPr lang="ja-JP" altLang="ja-JP" sz="3400" b="1" cap="all" dirty="0">
                <a:solidFill>
                  <a:srgbClr val="FF0000"/>
                </a:solidFill>
              </a:rPr>
              <a:t>被爆者援護法を改正し、適用範囲を被爆二世へ拡大すべき立法義務を負っていたにもかかわらず、この義務を怠って、被爆二世に適用範囲を拡大する法改正を行ってこなかった立法不作為は、国家賠償法１条１項の適用において違法</a:t>
            </a:r>
            <a:r>
              <a:rPr lang="ja-JP" altLang="ja-JP" sz="3400" b="1" cap="all" dirty="0"/>
              <a:t>である。</a:t>
            </a:r>
          </a:p>
          <a:p>
            <a:endParaRPr kumimoji="1" lang="ja-JP" altLang="en-US" dirty="0"/>
          </a:p>
        </p:txBody>
      </p:sp>
    </p:spTree>
    <p:extLst>
      <p:ext uri="{BB962C8B-B14F-4D97-AF65-F5344CB8AC3E}">
        <p14:creationId xmlns:p14="http://schemas.microsoft.com/office/powerpoint/2010/main" val="3073074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018"/>
          </a:xfrm>
        </p:spPr>
        <p:txBody>
          <a:bodyPr>
            <a:normAutofit fontScale="90000"/>
          </a:bodyPr>
          <a:lstStyle/>
          <a:p>
            <a:endParaRPr kumimoji="1" lang="ja-JP" altLang="en-US"/>
          </a:p>
        </p:txBody>
      </p:sp>
      <p:sp>
        <p:nvSpPr>
          <p:cNvPr id="3" name="コンテンツ プレースホルダー 2"/>
          <p:cNvSpPr>
            <a:spLocks noGrp="1"/>
          </p:cNvSpPr>
          <p:nvPr>
            <p:ph idx="1"/>
          </p:nvPr>
        </p:nvSpPr>
        <p:spPr>
          <a:xfrm>
            <a:off x="457200" y="332656"/>
            <a:ext cx="8229600" cy="5793507"/>
          </a:xfrm>
        </p:spPr>
        <p:txBody>
          <a:bodyPr>
            <a:normAutofit fontScale="47500" lnSpcReduction="20000"/>
          </a:bodyPr>
          <a:lstStyle/>
          <a:p>
            <a:pPr marL="0" lvl="0" indent="0">
              <a:buNone/>
            </a:pPr>
            <a:r>
              <a:rPr lang="ja-JP" altLang="en-US" sz="4600" b="1" cap="all" dirty="0" smtClean="0"/>
              <a:t>①</a:t>
            </a:r>
            <a:r>
              <a:rPr lang="ja-JP" altLang="ja-JP" sz="4600" b="1" cap="all" dirty="0" smtClean="0">
                <a:solidFill>
                  <a:srgbClr val="FF0000"/>
                </a:solidFill>
              </a:rPr>
              <a:t>被爆者</a:t>
            </a:r>
            <a:r>
              <a:rPr lang="ja-JP" altLang="ja-JP" sz="4600" b="1" cap="all" dirty="0">
                <a:solidFill>
                  <a:srgbClr val="FF0000"/>
                </a:solidFill>
              </a:rPr>
              <a:t>援護法の趣旨</a:t>
            </a:r>
            <a:r>
              <a:rPr lang="ja-JP" altLang="ja-JP" sz="4600" b="1" cap="all" dirty="0"/>
              <a:t>が、原爆の放射線による被害という特殊の戦争被害を被った</a:t>
            </a:r>
            <a:r>
              <a:rPr lang="ja-JP" altLang="ja-JP" sz="4600" b="1" cap="all" dirty="0" smtClean="0"/>
              <a:t>人たち</a:t>
            </a:r>
            <a:r>
              <a:rPr lang="ja-JP" altLang="ja-JP" sz="4600" b="1" cap="all" dirty="0"/>
              <a:t>に対する援護ということにある以上、国会は被爆二世を被爆者援護法に規定する援護の対象とすること、</a:t>
            </a:r>
            <a:r>
              <a:rPr lang="ja-JP" altLang="ja-JP" sz="4600" b="1" cap="all" dirty="0">
                <a:solidFill>
                  <a:srgbClr val="FF0000"/>
                </a:solidFill>
              </a:rPr>
              <a:t>「第五の被爆者」として、被爆二世を被爆者援護法の対象と定めなければならない</a:t>
            </a:r>
            <a:r>
              <a:rPr lang="ja-JP" altLang="ja-JP" sz="4600" b="1" cap="all" dirty="0" smtClean="0">
                <a:solidFill>
                  <a:srgbClr val="FF0000"/>
                </a:solidFill>
              </a:rPr>
              <a:t>。</a:t>
            </a:r>
            <a:endParaRPr lang="ja-JP" altLang="ja-JP" sz="4600" b="1" cap="all" dirty="0">
              <a:solidFill>
                <a:srgbClr val="FF0000"/>
              </a:solidFill>
            </a:endParaRPr>
          </a:p>
          <a:p>
            <a:pPr marL="0" indent="0">
              <a:buNone/>
            </a:pPr>
            <a:r>
              <a:rPr lang="ja-JP" altLang="ja-JP" sz="4600" b="1" cap="all" dirty="0"/>
              <a:t>②　仮に①の立法措置をとらなくとも、</a:t>
            </a:r>
            <a:r>
              <a:rPr lang="ja-JP" altLang="ja-JP" sz="4600" b="1" cap="all" dirty="0">
                <a:solidFill>
                  <a:srgbClr val="FF0000"/>
                </a:solidFill>
              </a:rPr>
              <a:t>国会は少なくとも</a:t>
            </a:r>
            <a:r>
              <a:rPr lang="ja-JP" altLang="ja-JP" sz="4600" b="1" cap="all" dirty="0"/>
              <a:t>次の内容の立法措置をとるべき義務を負っている。</a:t>
            </a:r>
            <a:r>
              <a:rPr lang="ja-JP" altLang="ja-JP" sz="4600" b="1" cap="all" dirty="0">
                <a:solidFill>
                  <a:srgbClr val="FF0000"/>
                </a:solidFill>
              </a:rPr>
              <a:t>被爆二世を被爆者援護法</a:t>
            </a:r>
            <a:r>
              <a:rPr lang="ja-JP" altLang="ja-JP" sz="4600" b="1" cap="all" dirty="0"/>
              <a:t>７条</a:t>
            </a:r>
            <a:r>
              <a:rPr lang="ja-JP" altLang="ja-JP" sz="4600" b="1" cap="all" dirty="0">
                <a:solidFill>
                  <a:srgbClr val="FF0000"/>
                </a:solidFill>
              </a:rPr>
              <a:t>に定める「健康診断」の対象者とし、その健康診断の結果、</a:t>
            </a:r>
            <a:r>
              <a:rPr lang="ja-JP" altLang="ja-JP" sz="4600" b="1" cap="all" dirty="0"/>
              <a:t>同法２７条に定める</a:t>
            </a:r>
            <a:r>
              <a:rPr lang="ja-JP" altLang="ja-JP" sz="4600" b="1" cap="all" dirty="0">
                <a:solidFill>
                  <a:srgbClr val="FF0000"/>
                </a:solidFill>
              </a:rPr>
              <a:t>「健康管理手当」の支給対象とされている疾病に該当すると診断された場合は、申請により</a:t>
            </a:r>
            <a:r>
              <a:rPr lang="ja-JP" altLang="ja-JP" sz="4600" b="1" cap="all" dirty="0"/>
              <a:t>同法２条に定める</a:t>
            </a:r>
            <a:r>
              <a:rPr lang="ja-JP" altLang="ja-JP" sz="4600" b="1" cap="all" dirty="0">
                <a:solidFill>
                  <a:srgbClr val="FF0000"/>
                </a:solidFill>
              </a:rPr>
              <a:t>健康手帳を交付し、同法に基づく援護措置をとる</a:t>
            </a:r>
            <a:r>
              <a:rPr lang="ja-JP" altLang="ja-JP" sz="4600" b="1" cap="all" dirty="0"/>
              <a:t>、という立法措置である</a:t>
            </a:r>
            <a:r>
              <a:rPr lang="ja-JP" altLang="ja-JP" sz="4600" b="1" cap="all" dirty="0" smtClean="0"/>
              <a:t>。</a:t>
            </a:r>
            <a:endParaRPr lang="ja-JP" altLang="ja-JP" sz="4600" b="1" cap="all" dirty="0"/>
          </a:p>
          <a:p>
            <a:pPr marL="0" indent="0">
              <a:buNone/>
            </a:pPr>
            <a:r>
              <a:rPr lang="ja-JP" altLang="ja-JP" sz="4600" b="1" cap="all" dirty="0"/>
              <a:t>③　</a:t>
            </a:r>
            <a:r>
              <a:rPr lang="ja-JP" altLang="ja-JP" sz="4600" b="1" cap="all" dirty="0" smtClean="0"/>
              <a:t>仮に</a:t>
            </a:r>
            <a:r>
              <a:rPr lang="ja-JP" altLang="en-US" sz="4600" b="1" cap="all" dirty="0" smtClean="0"/>
              <a:t>②</a:t>
            </a:r>
            <a:r>
              <a:rPr lang="ja-JP" altLang="ja-JP" sz="4600" b="1" cap="all" dirty="0" smtClean="0"/>
              <a:t>の</a:t>
            </a:r>
            <a:r>
              <a:rPr lang="ja-JP" altLang="ja-JP" sz="4600" b="1" cap="all" dirty="0"/>
              <a:t>内容の立法措置が困難としても、</a:t>
            </a:r>
            <a:r>
              <a:rPr lang="ja-JP" altLang="ja-JP" sz="4600" b="1" cap="all" dirty="0">
                <a:solidFill>
                  <a:srgbClr val="FF0000"/>
                </a:solidFill>
              </a:rPr>
              <a:t>最低限以下の措置</a:t>
            </a:r>
            <a:r>
              <a:rPr lang="ja-JP" altLang="ja-JP" sz="4600" b="1" cap="all" dirty="0"/>
              <a:t>が執られなければならない。</a:t>
            </a:r>
            <a:r>
              <a:rPr lang="ja-JP" altLang="ja-JP" sz="4600" b="1" cap="all" dirty="0">
                <a:solidFill>
                  <a:srgbClr val="FF0000"/>
                </a:solidFill>
              </a:rPr>
              <a:t>被爆二世にも被爆者援護法上の健康診断を実施することを定め、その結果原子爆弾の傷害作用に起因する疾病として定められた疾病に罹患しているとの認定を受けた者は、同法上の「被爆者」として</a:t>
            </a:r>
            <a:r>
              <a:rPr lang="ja-JP" altLang="ja-JP" sz="4600" b="1" cap="all" dirty="0"/>
              <a:t>同法２条に定める</a:t>
            </a:r>
            <a:r>
              <a:rPr lang="ja-JP" altLang="ja-JP" sz="4600" b="1" cap="all" dirty="0">
                <a:solidFill>
                  <a:srgbClr val="FF0000"/>
                </a:solidFill>
              </a:rPr>
              <a:t>被爆者健康手帳を交付し、同法に基づく援護をとる</a:t>
            </a:r>
            <a:r>
              <a:rPr lang="ja-JP" altLang="ja-JP" sz="4600" b="1" cap="all" dirty="0"/>
              <a:t>、という立法措置である（これは１９８９年の１１６回国会及び１９９２年の１２３回国会で参議院において可決された法案と同内容の措置である）。</a:t>
            </a:r>
          </a:p>
          <a:p>
            <a:pPr marL="0" indent="0">
              <a:buNone/>
            </a:pPr>
            <a:r>
              <a:rPr lang="en-US" altLang="ja-JP" sz="4600" b="1" cap="all" dirty="0"/>
              <a:t> </a:t>
            </a:r>
            <a:endParaRPr lang="ja-JP" altLang="ja-JP" sz="4600" b="1" cap="all" dirty="0"/>
          </a:p>
          <a:p>
            <a:endParaRPr kumimoji="1" lang="ja-JP" altLang="en-US" dirty="0"/>
          </a:p>
        </p:txBody>
      </p:sp>
    </p:spTree>
    <p:extLst>
      <p:ext uri="{BB962C8B-B14F-4D97-AF65-F5344CB8AC3E}">
        <p14:creationId xmlns:p14="http://schemas.microsoft.com/office/powerpoint/2010/main" val="842499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600" dirty="0" smtClean="0"/>
              <a:t>国連人権理事会での取り組み</a:t>
            </a:r>
            <a:r>
              <a:rPr kumimoji="1" lang="en-US" altLang="ja-JP" sz="3600" dirty="0" smtClean="0"/>
              <a:t/>
            </a:r>
            <a:br>
              <a:rPr kumimoji="1" lang="en-US" altLang="ja-JP" sz="3600" dirty="0" smtClean="0"/>
            </a:br>
            <a:endParaRPr kumimoji="1" lang="ja-JP" altLang="en-US" sz="3600" dirty="0"/>
          </a:p>
        </p:txBody>
      </p:sp>
      <p:sp>
        <p:nvSpPr>
          <p:cNvPr id="3" name="コンテンツ プレースホルダー 2"/>
          <p:cNvSpPr>
            <a:spLocks noGrp="1"/>
          </p:cNvSpPr>
          <p:nvPr>
            <p:ph idx="1"/>
          </p:nvPr>
        </p:nvSpPr>
        <p:spPr>
          <a:xfrm>
            <a:off x="457200" y="1196752"/>
            <a:ext cx="8229600" cy="4929411"/>
          </a:xfrm>
        </p:spPr>
        <p:txBody>
          <a:bodyPr>
            <a:normAutofit fontScale="77500" lnSpcReduction="20000"/>
          </a:bodyPr>
          <a:lstStyle/>
          <a:p>
            <a:pPr marL="0" indent="0">
              <a:buNone/>
            </a:pPr>
            <a:r>
              <a:rPr kumimoji="1" lang="ja-JP" altLang="en-US" dirty="0" smtClean="0"/>
              <a:t>　</a:t>
            </a:r>
            <a:r>
              <a:rPr kumimoji="1" lang="ja-JP" altLang="en-US" dirty="0" smtClean="0">
                <a:solidFill>
                  <a:srgbClr val="FF0000"/>
                </a:solidFill>
              </a:rPr>
              <a:t>２０１７年１１月に</a:t>
            </a:r>
            <a:r>
              <a:rPr kumimoji="1" lang="ja-JP" altLang="en-US" dirty="0" smtClean="0"/>
              <a:t>国連人権理事会で開催</a:t>
            </a:r>
            <a:r>
              <a:rPr kumimoji="1" lang="ja-JP" altLang="en-US" dirty="0" smtClean="0"/>
              <a:t>された</a:t>
            </a:r>
            <a:r>
              <a:rPr kumimoji="1" lang="ja-JP" altLang="en-US" dirty="0" smtClean="0">
                <a:solidFill>
                  <a:srgbClr val="FF0000"/>
                </a:solidFill>
              </a:rPr>
              <a:t>普遍的</a:t>
            </a:r>
            <a:r>
              <a:rPr kumimoji="1" lang="ja-JP" altLang="en-US" dirty="0" smtClean="0">
                <a:solidFill>
                  <a:srgbClr val="FF0000"/>
                </a:solidFill>
              </a:rPr>
              <a:t>定期審査（ＵＰＲ）第２８会期の作業</a:t>
            </a:r>
            <a:r>
              <a:rPr kumimoji="1" lang="ja-JP" altLang="en-US" dirty="0" smtClean="0">
                <a:solidFill>
                  <a:srgbClr val="FF0000"/>
                </a:solidFill>
              </a:rPr>
              <a:t>部会</a:t>
            </a:r>
            <a:r>
              <a:rPr kumimoji="1" lang="ja-JP" altLang="en-US" dirty="0" smtClean="0"/>
              <a:t>（参加国の人権状況を審査）</a:t>
            </a:r>
            <a:r>
              <a:rPr kumimoji="1" lang="ja-JP" altLang="en-US" dirty="0" smtClean="0">
                <a:solidFill>
                  <a:srgbClr val="FF0000"/>
                </a:solidFill>
              </a:rPr>
              <a:t>で</a:t>
            </a:r>
            <a:r>
              <a:rPr kumimoji="1" lang="ja-JP" altLang="en-US" dirty="0" smtClean="0">
                <a:solidFill>
                  <a:srgbClr val="FF0000"/>
                </a:solidFill>
              </a:rPr>
              <a:t>各国政府から日本政府に対して被爆二世の人権を保障するような勧告を行ってもらう取り組み</a:t>
            </a:r>
            <a:r>
              <a:rPr kumimoji="1" lang="ja-JP" altLang="en-US" dirty="0" smtClean="0"/>
              <a:t>を進めた</a:t>
            </a:r>
            <a:r>
              <a:rPr kumimoji="1" lang="ja-JP" altLang="en-US" dirty="0" smtClean="0"/>
              <a:t>。</a:t>
            </a:r>
            <a:endParaRPr kumimoji="1" lang="en-US" altLang="ja-JP" dirty="0" smtClean="0"/>
          </a:p>
          <a:p>
            <a:pPr marL="0" indent="0">
              <a:buNone/>
            </a:pPr>
            <a:r>
              <a:rPr lang="ja-JP" altLang="en-US" dirty="0"/>
              <a:t>　</a:t>
            </a:r>
            <a:endParaRPr lang="en-US" altLang="ja-JP" dirty="0" smtClean="0"/>
          </a:p>
          <a:p>
            <a:pPr marL="0" indent="0">
              <a:buNone/>
            </a:pPr>
            <a:r>
              <a:rPr kumimoji="1" lang="ja-JP" altLang="en-US" dirty="0" smtClean="0"/>
              <a:t>　１０月</a:t>
            </a:r>
            <a:r>
              <a:rPr kumimoji="1" lang="ja-JP" altLang="en-US" dirty="0" smtClean="0"/>
              <a:t>に</a:t>
            </a:r>
            <a:r>
              <a:rPr kumimoji="1" lang="ja-JP" altLang="en-US" dirty="0" smtClean="0">
                <a:solidFill>
                  <a:srgbClr val="FF0000"/>
                </a:solidFill>
              </a:rPr>
              <a:t>国連欧州本部訪問団を派遣</a:t>
            </a:r>
            <a:r>
              <a:rPr kumimoji="1" lang="ja-JP" altLang="en-US" dirty="0" smtClean="0"/>
              <a:t>し、ジュネーブで各国政府代表部へのロビー活動を行い、その成果もあって、</a:t>
            </a:r>
            <a:r>
              <a:rPr kumimoji="1" lang="ja-JP" altLang="en-US" dirty="0" smtClean="0">
                <a:solidFill>
                  <a:srgbClr val="FF0000"/>
                </a:solidFill>
              </a:rPr>
              <a:t>日本政府の審査においてコスタリカとメキシコが勧告の一つとして被爆二世の問題に言及</a:t>
            </a:r>
            <a:r>
              <a:rPr kumimoji="1" lang="ja-JP" altLang="en-US" dirty="0" smtClean="0"/>
              <a:t>し、</a:t>
            </a:r>
            <a:r>
              <a:rPr kumimoji="1" lang="ja-JP" altLang="en-US" dirty="0" smtClean="0">
                <a:solidFill>
                  <a:srgbClr val="FF0000"/>
                </a:solidFill>
              </a:rPr>
              <a:t>最終報告でも採択</a:t>
            </a:r>
            <a:r>
              <a:rPr kumimoji="1" lang="ja-JP" altLang="en-US" dirty="0" smtClean="0"/>
              <a:t>された</a:t>
            </a:r>
            <a:r>
              <a:rPr kumimoji="1" lang="ja-JP" altLang="en-US" dirty="0" smtClean="0"/>
              <a:t>。</a:t>
            </a:r>
            <a:endParaRPr kumimoji="1" lang="en-US" altLang="ja-JP" dirty="0" smtClean="0"/>
          </a:p>
          <a:p>
            <a:pPr marL="0" indent="0">
              <a:buNone/>
            </a:pPr>
            <a:r>
              <a:rPr lang="ja-JP" altLang="en-US" dirty="0">
                <a:solidFill>
                  <a:srgbClr val="FF0000"/>
                </a:solidFill>
              </a:rPr>
              <a:t>　</a:t>
            </a:r>
            <a:endParaRPr lang="en-US" altLang="ja-JP" dirty="0" smtClean="0">
              <a:solidFill>
                <a:srgbClr val="FF0000"/>
              </a:solidFill>
            </a:endParaRPr>
          </a:p>
          <a:p>
            <a:pPr marL="0" indent="0">
              <a:buNone/>
            </a:pPr>
            <a:r>
              <a:rPr kumimoji="1" lang="ja-JP" altLang="en-US" dirty="0">
                <a:solidFill>
                  <a:srgbClr val="FF0000"/>
                </a:solidFill>
              </a:rPr>
              <a:t>　</a:t>
            </a:r>
            <a:r>
              <a:rPr kumimoji="1" lang="ja-JP" altLang="en-US" dirty="0" smtClean="0">
                <a:solidFill>
                  <a:srgbClr val="FF0000"/>
                </a:solidFill>
              </a:rPr>
              <a:t>日本</a:t>
            </a:r>
            <a:r>
              <a:rPr kumimoji="1" lang="ja-JP" altLang="en-US" dirty="0" smtClean="0">
                <a:solidFill>
                  <a:srgbClr val="FF0000"/>
                </a:solidFill>
              </a:rPr>
              <a:t>政府は</a:t>
            </a:r>
            <a:r>
              <a:rPr kumimoji="1" lang="ja-JP" altLang="en-US" dirty="0" smtClean="0">
                <a:solidFill>
                  <a:srgbClr val="FF0000"/>
                </a:solidFill>
              </a:rPr>
              <a:t>、２０１８年３月１日</a:t>
            </a:r>
            <a:r>
              <a:rPr kumimoji="1" lang="ja-JP" altLang="en-US" dirty="0" smtClean="0"/>
              <a:t>、２月から３月にかけて開催された</a:t>
            </a:r>
            <a:r>
              <a:rPr kumimoji="1" lang="ja-JP" altLang="en-US" dirty="0" smtClean="0">
                <a:solidFill>
                  <a:srgbClr val="FF0000"/>
                </a:solidFill>
              </a:rPr>
              <a:t>第３７回</a:t>
            </a:r>
            <a:r>
              <a:rPr kumimoji="1" lang="ja-JP" altLang="en-US" dirty="0" smtClean="0">
                <a:solidFill>
                  <a:srgbClr val="FF0000"/>
                </a:solidFill>
              </a:rPr>
              <a:t>人権</a:t>
            </a:r>
            <a:r>
              <a:rPr kumimoji="1" lang="ja-JP" altLang="en-US" dirty="0" smtClean="0">
                <a:solidFill>
                  <a:srgbClr val="FF0000"/>
                </a:solidFill>
              </a:rPr>
              <a:t>理事会に</a:t>
            </a:r>
            <a:r>
              <a:rPr kumimoji="1" lang="ja-JP" altLang="en-US" dirty="0" smtClean="0">
                <a:solidFill>
                  <a:srgbClr val="FF0000"/>
                </a:solidFill>
              </a:rPr>
              <a:t>、</a:t>
            </a:r>
            <a:r>
              <a:rPr kumimoji="1" lang="ja-JP" altLang="en-US" dirty="0" smtClean="0"/>
              <a:t>この勧告については</a:t>
            </a:r>
            <a:r>
              <a:rPr kumimoji="1" lang="ja-JP" altLang="en-US" dirty="0" smtClean="0">
                <a:solidFill>
                  <a:srgbClr val="FF0000"/>
                </a:solidFill>
              </a:rPr>
              <a:t>受け入れないとの報告を行ったが</a:t>
            </a:r>
            <a:r>
              <a:rPr kumimoji="1" lang="ja-JP" altLang="en-US" dirty="0" smtClean="0">
                <a:solidFill>
                  <a:srgbClr val="FF0000"/>
                </a:solidFill>
              </a:rPr>
              <a:t>、</a:t>
            </a:r>
            <a:r>
              <a:rPr kumimoji="1" lang="ja-JP" altLang="en-US" dirty="0" smtClean="0"/>
              <a:t>国連人権理事会で被爆二世問題が議論されたことは初めてのことであり、</a:t>
            </a:r>
            <a:r>
              <a:rPr kumimoji="1" lang="ja-JP" altLang="en-US" dirty="0" smtClean="0">
                <a:solidFill>
                  <a:srgbClr val="FF0000"/>
                </a:solidFill>
              </a:rPr>
              <a:t>画期的</a:t>
            </a:r>
            <a:r>
              <a:rPr kumimoji="1" lang="ja-JP" altLang="en-US" dirty="0" smtClean="0">
                <a:solidFill>
                  <a:srgbClr val="FF0000"/>
                </a:solidFill>
              </a:rPr>
              <a:t>なこと</a:t>
            </a:r>
            <a:r>
              <a:rPr kumimoji="1" lang="ja-JP" altLang="en-US" dirty="0" smtClean="0"/>
              <a:t>だった。</a:t>
            </a:r>
            <a:endParaRPr kumimoji="1" lang="ja-JP" altLang="en-US" dirty="0"/>
          </a:p>
        </p:txBody>
      </p:sp>
    </p:spTree>
    <p:extLst>
      <p:ext uri="{BB962C8B-B14F-4D97-AF65-F5344CB8AC3E}">
        <p14:creationId xmlns:p14="http://schemas.microsoft.com/office/powerpoint/2010/main" val="1151930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１０月１６日　国連欧州本部</a:t>
            </a:r>
            <a:r>
              <a:rPr kumimoji="1" lang="en-US" altLang="ja-JP" dirty="0" smtClean="0"/>
              <a:t/>
            </a:r>
            <a:br>
              <a:rPr kumimoji="1" lang="en-US" altLang="ja-JP" dirty="0" smtClean="0"/>
            </a:br>
            <a:endParaRPr kumimoji="1" lang="ja-JP" altLang="en-US" dirty="0"/>
          </a:p>
        </p:txBody>
      </p:sp>
      <p:pic>
        <p:nvPicPr>
          <p:cNvPr id="4098" name="Picture 2" descr="F:\国連訪問写真\DSCF621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9567" y="1052513"/>
            <a:ext cx="6764866" cy="507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23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82154"/>
          </a:xfrm>
        </p:spPr>
        <p:txBody>
          <a:bodyPr>
            <a:noAutofit/>
          </a:bodyPr>
          <a:lstStyle/>
          <a:p>
            <a:r>
              <a:rPr kumimoji="1" lang="ja-JP" altLang="en-US" sz="2800" dirty="0" smtClean="0"/>
              <a:t>国連欧州本部の国連人権理事会がある建物</a:t>
            </a:r>
            <a:endParaRPr kumimoji="1" lang="ja-JP" altLang="en-US" sz="2800" dirty="0"/>
          </a:p>
        </p:txBody>
      </p:sp>
      <p:sp>
        <p:nvSpPr>
          <p:cNvPr id="4" name="コンテンツ プレースホルダー 3"/>
          <p:cNvSpPr>
            <a:spLocks noGrp="1"/>
          </p:cNvSpPr>
          <p:nvPr>
            <p:ph sz="half" idx="2"/>
          </p:nvPr>
        </p:nvSpPr>
        <p:spPr/>
        <p:txBody>
          <a:bodyPr/>
          <a:lstStyle/>
          <a:p>
            <a:endParaRPr kumimoji="1" lang="ja-JP" altLang="en-US"/>
          </a:p>
        </p:txBody>
      </p:sp>
      <p:pic>
        <p:nvPicPr>
          <p:cNvPr id="8194" name="Picture 2" descr="F:\国連訪問写真\DSCF6247.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585648"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381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57200" y="260648"/>
            <a:ext cx="8229600" cy="5865515"/>
          </a:xfrm>
        </p:spPr>
        <p:txBody>
          <a:bodyPr/>
          <a:lstStyle/>
          <a:p>
            <a:pPr marL="0" indent="0">
              <a:buNone/>
            </a:pPr>
            <a:endParaRPr kumimoji="1" lang="en-US" altLang="ja-JP" dirty="0" smtClean="0"/>
          </a:p>
          <a:p>
            <a:pPr marL="0" indent="0">
              <a:buNone/>
            </a:pPr>
            <a:r>
              <a:rPr kumimoji="1" lang="ja-JP" altLang="en-US" dirty="0" smtClean="0"/>
              <a:t>（コスタリカ）</a:t>
            </a:r>
            <a:endParaRPr kumimoji="1" lang="en-US" altLang="ja-JP" dirty="0" smtClean="0"/>
          </a:p>
          <a:p>
            <a:pPr marL="0" indent="0">
              <a:buNone/>
            </a:pPr>
            <a:r>
              <a:rPr lang="ja-JP" altLang="en-US" dirty="0"/>
              <a:t>　</a:t>
            </a:r>
            <a:r>
              <a:rPr lang="ja-JP" altLang="en-US" dirty="0" smtClean="0"/>
              <a:t>特に健康問題において、被爆二世に対する被爆者援護法の適用拡大を検討すること。</a:t>
            </a:r>
            <a:endParaRPr lang="en-US" altLang="ja-JP" dirty="0" smtClean="0"/>
          </a:p>
          <a:p>
            <a:pPr marL="0" indent="0">
              <a:buNone/>
            </a:pPr>
            <a:endParaRPr kumimoji="1" lang="en-US" altLang="ja-JP" dirty="0"/>
          </a:p>
          <a:p>
            <a:pPr marL="0" indent="0">
              <a:buNone/>
            </a:pPr>
            <a:r>
              <a:rPr lang="ja-JP" altLang="en-US" dirty="0" smtClean="0"/>
              <a:t>（メキシコ）</a:t>
            </a:r>
            <a:endParaRPr lang="en-US" altLang="ja-JP" dirty="0" smtClean="0"/>
          </a:p>
          <a:p>
            <a:pPr marL="0" indent="0">
              <a:buNone/>
            </a:pPr>
            <a:r>
              <a:rPr lang="ja-JP" altLang="en-US" dirty="0"/>
              <a:t>　</a:t>
            </a:r>
            <a:r>
              <a:rPr lang="ja-JP" altLang="en-US" dirty="0" smtClean="0"/>
              <a:t>福島原発事故の被災者及び何世代もの核兵器被害者に対して、医療サービスへのアクセスを保証すること。</a:t>
            </a:r>
            <a:endParaRPr kumimoji="1" lang="ja-JP" altLang="en-US" dirty="0"/>
          </a:p>
        </p:txBody>
      </p:sp>
    </p:spTree>
    <p:extLst>
      <p:ext uri="{BB962C8B-B14F-4D97-AF65-F5344CB8AC3E}">
        <p14:creationId xmlns:p14="http://schemas.microsoft.com/office/powerpoint/2010/main" val="833293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核不拡散条約（</a:t>
            </a:r>
            <a:r>
              <a:rPr kumimoji="1" lang="en-US" altLang="ja-JP" sz="3200" dirty="0" smtClean="0"/>
              <a:t>NPT</a:t>
            </a:r>
            <a:r>
              <a:rPr kumimoji="1" lang="ja-JP" altLang="en-US" sz="3200" dirty="0" smtClean="0"/>
              <a:t>）再検討会議</a:t>
            </a:r>
            <a:r>
              <a:rPr kumimoji="1" lang="en-US" altLang="ja-JP" sz="3200" dirty="0" smtClean="0"/>
              <a:t/>
            </a:r>
            <a:br>
              <a:rPr kumimoji="1" lang="en-US" altLang="ja-JP" sz="3200" dirty="0" smtClean="0"/>
            </a:br>
            <a:r>
              <a:rPr kumimoji="1" lang="ja-JP" altLang="en-US" sz="3200" dirty="0" smtClean="0"/>
              <a:t>第２回準備委員会での取り組み</a:t>
            </a:r>
            <a:endParaRPr kumimoji="1" lang="ja-JP" altLang="en-US" sz="3200"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kumimoji="1" lang="ja-JP" altLang="en-US" dirty="0" smtClean="0"/>
              <a:t>　</a:t>
            </a:r>
            <a:r>
              <a:rPr kumimoji="1" lang="ja-JP" altLang="en-US" sz="3000" dirty="0" smtClean="0"/>
              <a:t>２０１８年４月２３日から５月４日にかけてジュネーブ国連欧州本部で開催された</a:t>
            </a:r>
            <a:r>
              <a:rPr kumimoji="1" lang="ja-JP" altLang="en-US" sz="3000" dirty="0" smtClean="0">
                <a:solidFill>
                  <a:srgbClr val="FF0000"/>
                </a:solidFill>
              </a:rPr>
              <a:t>ＮＰＴ再検討会議第２回準備委員会に代表団を派遣</a:t>
            </a:r>
            <a:r>
              <a:rPr kumimoji="1" lang="ja-JP" altLang="en-US" sz="3000" dirty="0" smtClean="0"/>
              <a:t>した。そして、</a:t>
            </a:r>
            <a:r>
              <a:rPr kumimoji="1" lang="ja-JP" altLang="en-US" sz="3000" dirty="0" smtClean="0">
                <a:solidFill>
                  <a:srgbClr val="FF0000"/>
                </a:solidFill>
              </a:rPr>
              <a:t>「ヒロシマ・ナガサキの被爆二世の訴え（声）：核軍縮を推し進め、将来世代を含む核被害者の人権を護るために」というテーマでサイドイベントを開催</a:t>
            </a:r>
            <a:r>
              <a:rPr kumimoji="1" lang="ja-JP" altLang="en-US" sz="3000" dirty="0" smtClean="0"/>
              <a:t>するなど、</a:t>
            </a:r>
            <a:r>
              <a:rPr kumimoji="1" lang="ja-JP" altLang="en-US" sz="3000" dirty="0" smtClean="0">
                <a:solidFill>
                  <a:srgbClr val="FF0000"/>
                </a:solidFill>
              </a:rPr>
              <a:t>被爆二世の人権保障と併せて核廃絶を訴え</a:t>
            </a:r>
            <a:r>
              <a:rPr kumimoji="1" lang="ja-JP" altLang="en-US" sz="3000" dirty="0" smtClean="0"/>
              <a:t>てきた。</a:t>
            </a:r>
            <a:endParaRPr kumimoji="1" lang="en-US" altLang="ja-JP" sz="3000" dirty="0" smtClean="0"/>
          </a:p>
          <a:p>
            <a:pPr marL="0" indent="0">
              <a:buNone/>
            </a:pPr>
            <a:r>
              <a:rPr lang="ja-JP" altLang="en-US" sz="3000" dirty="0"/>
              <a:t>　</a:t>
            </a:r>
            <a:endParaRPr lang="en-US" altLang="ja-JP" sz="3000" dirty="0" smtClean="0"/>
          </a:p>
          <a:p>
            <a:pPr marL="0" indent="0">
              <a:buNone/>
            </a:pPr>
            <a:r>
              <a:rPr lang="ja-JP" altLang="en-US" sz="3000" dirty="0"/>
              <a:t>　</a:t>
            </a:r>
            <a:r>
              <a:rPr lang="ja-JP" altLang="en-US" sz="3000" dirty="0" smtClean="0"/>
              <a:t>また</a:t>
            </a:r>
            <a:r>
              <a:rPr lang="ja-JP" altLang="en-US" sz="3000" dirty="0" smtClean="0"/>
              <a:t>、法律家や医者などによって「核兵器と人権法と将来世代」というサイドイベントが開催され、核兵器による継世代影響から将来世代の人権を守るためにどうするかという新しい議論が始まっていた。</a:t>
            </a:r>
            <a:endParaRPr kumimoji="1" lang="ja-JP" altLang="en-US" sz="3000" dirty="0"/>
          </a:p>
        </p:txBody>
      </p:sp>
    </p:spTree>
    <p:extLst>
      <p:ext uri="{BB962C8B-B14F-4D97-AF65-F5344CB8AC3E}">
        <p14:creationId xmlns:p14="http://schemas.microsoft.com/office/powerpoint/2010/main" val="4121848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
            </a:r>
            <a:br>
              <a:rPr lang="en-US" altLang="ja-JP" dirty="0"/>
            </a:br>
            <a:r>
              <a:rPr lang="ja-JP" altLang="en-US" dirty="0" smtClean="0"/>
              <a:t>国連欧州本部</a:t>
            </a:r>
            <a:r>
              <a:rPr kumimoji="1" lang="en-US" altLang="ja-JP" dirty="0" smtClean="0"/>
              <a:t/>
            </a:r>
            <a:br>
              <a:rPr kumimoji="1" lang="en-US" altLang="ja-JP" dirty="0" smtClean="0"/>
            </a:br>
            <a:endParaRPr kumimoji="1" lang="ja-JP" altLang="en-US" dirty="0"/>
          </a:p>
        </p:txBody>
      </p:sp>
      <p:pic>
        <p:nvPicPr>
          <p:cNvPr id="2052" name="Picture 4" descr="E:\20180428～0506ジュネーブ\ＮＰＴ報告用\DSCF7227.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8"/>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20180428～0506ジュネーブ\ＮＰＴ報告用\DSCF7237.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636912"/>
            <a:ext cx="5194920" cy="389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107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2592288"/>
          </a:xfrm>
        </p:spPr>
        <p:txBody>
          <a:bodyPr>
            <a:normAutofit/>
          </a:bodyPr>
          <a:lstStyle/>
          <a:p>
            <a:r>
              <a:rPr lang="ja-JP" altLang="en-US" sz="4000" dirty="0"/>
              <a:t>はじめ</a:t>
            </a:r>
            <a:r>
              <a:rPr lang="ja-JP" altLang="en-US" sz="4000" dirty="0" smtClean="0"/>
              <a:t>に</a:t>
            </a:r>
            <a:r>
              <a:rPr lang="en-US" altLang="ja-JP" sz="4000" dirty="0" smtClean="0"/>
              <a:t/>
            </a:r>
            <a:br>
              <a:rPr lang="en-US" altLang="ja-JP" sz="4000" dirty="0" smtClean="0"/>
            </a:br>
            <a:r>
              <a:rPr lang="en-US" altLang="ja-JP" sz="4000" dirty="0" smtClean="0"/>
              <a:t/>
            </a:r>
            <a:br>
              <a:rPr lang="en-US" altLang="ja-JP" sz="4000" dirty="0" smtClean="0"/>
            </a:br>
            <a:r>
              <a:rPr lang="ja-JP" altLang="en-US" sz="4000" dirty="0" smtClean="0"/>
              <a:t>　全国被爆二世団体連絡協議会</a:t>
            </a:r>
            <a:r>
              <a:rPr lang="en-US" altLang="ja-JP" sz="4000" dirty="0" smtClean="0"/>
              <a:t/>
            </a:r>
            <a:br>
              <a:rPr lang="en-US" altLang="ja-JP" sz="4000" dirty="0" smtClean="0"/>
            </a:br>
            <a:r>
              <a:rPr lang="ja-JP" altLang="en-US" sz="4000" dirty="0" smtClean="0"/>
              <a:t>（全国被爆二世協）の目的</a:t>
            </a:r>
            <a:endParaRPr kumimoji="1" lang="ja-JP" altLang="en-US" sz="4000"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dirty="0" smtClean="0"/>
              <a:t>　</a:t>
            </a:r>
            <a:endParaRPr kumimoji="1" lang="en-US" altLang="ja-JP" dirty="0" smtClean="0"/>
          </a:p>
          <a:p>
            <a:pPr marL="0" indent="0">
              <a:buNone/>
            </a:pPr>
            <a:endParaRPr kumimoji="1" lang="en-US" altLang="ja-JP" dirty="0" smtClean="0"/>
          </a:p>
          <a:p>
            <a:pPr marL="0" indent="0">
              <a:buNone/>
            </a:pPr>
            <a:endParaRPr lang="en-US" altLang="ja-JP" dirty="0"/>
          </a:p>
          <a:p>
            <a:pPr marL="0" indent="0">
              <a:buNone/>
            </a:pPr>
            <a:r>
              <a:rPr kumimoji="1" lang="ja-JP" altLang="en-US" dirty="0" smtClean="0">
                <a:solidFill>
                  <a:srgbClr val="FF0000"/>
                </a:solidFill>
              </a:rPr>
              <a:t>原爆被爆者の体験を継承</a:t>
            </a:r>
            <a:r>
              <a:rPr kumimoji="1" lang="ja-JP" altLang="en-US" dirty="0" smtClean="0"/>
              <a:t>し</a:t>
            </a:r>
            <a:r>
              <a:rPr kumimoji="1" lang="ja-JP" altLang="en-US" dirty="0" smtClean="0">
                <a:solidFill>
                  <a:srgbClr val="FF0000"/>
                </a:solidFill>
              </a:rPr>
              <a:t>被爆者および被爆</a:t>
            </a:r>
            <a:r>
              <a:rPr lang="ja-JP" altLang="en-US" dirty="0" smtClean="0">
                <a:solidFill>
                  <a:srgbClr val="FF0000"/>
                </a:solidFill>
              </a:rPr>
              <a:t>二・三世の人権を確立</a:t>
            </a:r>
            <a:r>
              <a:rPr lang="ja-JP" altLang="en-US" dirty="0" smtClean="0"/>
              <a:t>し、</a:t>
            </a:r>
            <a:r>
              <a:rPr lang="ja-JP" altLang="en-US" dirty="0" smtClean="0">
                <a:solidFill>
                  <a:srgbClr val="FF0000"/>
                </a:solidFill>
              </a:rPr>
              <a:t>生命と健康を守り</a:t>
            </a:r>
            <a:r>
              <a:rPr lang="ja-JP" altLang="en-US" dirty="0" smtClean="0"/>
              <a:t>、あわせて</a:t>
            </a:r>
            <a:r>
              <a:rPr lang="ja-JP" altLang="en-US" dirty="0" smtClean="0">
                <a:solidFill>
                  <a:srgbClr val="FF0000"/>
                </a:solidFill>
              </a:rPr>
              <a:t>核被害をなくし</a:t>
            </a:r>
            <a:r>
              <a:rPr lang="ja-JP" altLang="en-US" dirty="0" smtClean="0"/>
              <a:t>、</a:t>
            </a:r>
            <a:r>
              <a:rPr lang="ja-JP" altLang="en-US" dirty="0" smtClean="0">
                <a:solidFill>
                  <a:srgbClr val="FF0000"/>
                </a:solidFill>
              </a:rPr>
              <a:t>核廃絶と完全軍縮を実現する</a:t>
            </a:r>
            <a:r>
              <a:rPr lang="ja-JP" altLang="en-US" dirty="0" smtClean="0"/>
              <a:t>運動を行うことを目的とする。</a:t>
            </a:r>
            <a:endParaRPr kumimoji="1" lang="en-US" altLang="ja-JP" dirty="0" smtClean="0"/>
          </a:p>
          <a:p>
            <a:pPr marL="0" indent="0">
              <a:buNone/>
            </a:pPr>
            <a:endParaRPr lang="en-US" altLang="ja-JP" dirty="0" smtClean="0"/>
          </a:p>
        </p:txBody>
      </p:sp>
    </p:spTree>
    <p:extLst>
      <p:ext uri="{BB962C8B-B14F-4D97-AF65-F5344CB8AC3E}">
        <p14:creationId xmlns:p14="http://schemas.microsoft.com/office/powerpoint/2010/main" val="4075731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930226"/>
          </a:xfrm>
        </p:spPr>
        <p:txBody>
          <a:bodyPr>
            <a:normAutofit fontScale="90000"/>
          </a:bodyPr>
          <a:lstStyle/>
          <a:p>
            <a:r>
              <a:rPr kumimoji="1" lang="en-US" altLang="ja-JP" sz="3200" dirty="0" smtClean="0"/>
              <a:t/>
            </a:r>
            <a:br>
              <a:rPr kumimoji="1" lang="en-US" altLang="ja-JP" sz="3200" dirty="0" smtClean="0"/>
            </a:br>
            <a:r>
              <a:rPr kumimoji="1" lang="ja-JP" altLang="en-US" sz="3200" dirty="0" smtClean="0"/>
              <a:t>５月２日（水）　　　　　－サイドイベント</a:t>
            </a:r>
            <a:r>
              <a:rPr kumimoji="1" lang="en-US" altLang="ja-JP" sz="3200" dirty="0" smtClean="0"/>
              <a:t/>
            </a:r>
            <a:br>
              <a:rPr kumimoji="1" lang="en-US" altLang="ja-JP" sz="3200" dirty="0" smtClean="0"/>
            </a:br>
            <a:r>
              <a:rPr lang="ja-JP" altLang="en-US" sz="3200" dirty="0" smtClean="0"/>
              <a:t>ヒロシマ・ナガサキの被爆二世の訴え（声）</a:t>
            </a:r>
            <a:r>
              <a:rPr lang="en-US" altLang="ja-JP" sz="3200" dirty="0" smtClean="0"/>
              <a:t/>
            </a:r>
            <a:br>
              <a:rPr lang="en-US" altLang="ja-JP" sz="3200" dirty="0" smtClean="0"/>
            </a:br>
            <a:r>
              <a:rPr lang="ja-JP" altLang="en-US" sz="3200" dirty="0" smtClean="0"/>
              <a:t>軍縮を推し進め、将来世代を含む</a:t>
            </a:r>
            <a:r>
              <a:rPr lang="en-US" altLang="ja-JP" sz="3200" dirty="0" smtClean="0"/>
              <a:t/>
            </a:r>
            <a:br>
              <a:rPr lang="en-US" altLang="ja-JP" sz="3200" dirty="0" smtClean="0"/>
            </a:br>
            <a:r>
              <a:rPr lang="ja-JP" altLang="en-US" sz="3200" dirty="0" smtClean="0"/>
              <a:t>核兵器被害者（ヒバクシャ）の人権を護るために</a:t>
            </a:r>
            <a:r>
              <a:rPr lang="en-US" altLang="ja-JP" sz="3200" dirty="0" smtClean="0"/>
              <a:t/>
            </a:r>
            <a:br>
              <a:rPr lang="en-US" altLang="ja-JP" sz="3200" dirty="0" smtClean="0"/>
            </a:br>
            <a:r>
              <a:rPr lang="ja-JP" altLang="en-US" sz="2700" dirty="0" smtClean="0"/>
              <a:t>主催：全国被爆二世団体連絡協議会</a:t>
            </a:r>
            <a:r>
              <a:rPr lang="en-US" altLang="ja-JP" sz="3200" dirty="0" smtClean="0"/>
              <a:t/>
            </a:r>
            <a:br>
              <a:rPr lang="en-US" altLang="ja-JP" sz="3200" dirty="0" smtClean="0"/>
            </a:br>
            <a:endParaRPr kumimoji="1" lang="ja-JP" altLang="en-US" sz="3200" dirty="0"/>
          </a:p>
        </p:txBody>
      </p:sp>
      <p:pic>
        <p:nvPicPr>
          <p:cNvPr id="5122" name="Picture 2" descr="E:\20180428～0506ジュネーブ\ＮＰＴ報告用\2018_05_02_9.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20888"/>
            <a:ext cx="4758599" cy="316835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20180428～0506ジュネーブ\ＮＰＴ報告用\2018_05_02_16.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005064"/>
            <a:ext cx="4038600" cy="268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460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今後の取り組み</a:t>
            </a:r>
            <a:r>
              <a:rPr kumimoji="1" lang="en-US" altLang="ja-JP" sz="3200" dirty="0" smtClean="0"/>
              <a:t/>
            </a:r>
            <a:br>
              <a:rPr kumimoji="1" lang="en-US" altLang="ja-JP" sz="3200" dirty="0" smtClean="0"/>
            </a:br>
            <a:endParaRPr kumimoji="1" lang="ja-JP" altLang="en-US" sz="3200" dirty="0"/>
          </a:p>
        </p:txBody>
      </p:sp>
      <p:sp>
        <p:nvSpPr>
          <p:cNvPr id="3" name="コンテンツ プレースホルダー 2"/>
          <p:cNvSpPr>
            <a:spLocks noGrp="1"/>
          </p:cNvSpPr>
          <p:nvPr>
            <p:ph idx="1"/>
          </p:nvPr>
        </p:nvSpPr>
        <p:spPr>
          <a:xfrm>
            <a:off x="457200" y="1124744"/>
            <a:ext cx="8229600" cy="5001419"/>
          </a:xfrm>
        </p:spPr>
        <p:txBody>
          <a:bodyPr>
            <a:normAutofit fontScale="85000" lnSpcReduction="20000"/>
          </a:bodyPr>
          <a:lstStyle/>
          <a:p>
            <a:pPr marL="0" indent="0">
              <a:buNone/>
            </a:pPr>
            <a:r>
              <a:rPr lang="ja-JP" altLang="en-US" dirty="0"/>
              <a:t>①</a:t>
            </a:r>
            <a:r>
              <a:rPr kumimoji="1" lang="ja-JP" altLang="en-US" dirty="0" smtClean="0">
                <a:solidFill>
                  <a:srgbClr val="FF0000"/>
                </a:solidFill>
              </a:rPr>
              <a:t>国内的</a:t>
            </a:r>
            <a:r>
              <a:rPr kumimoji="1" lang="ja-JP" altLang="en-US" dirty="0" smtClean="0">
                <a:solidFill>
                  <a:srgbClr val="FF0000"/>
                </a:solidFill>
              </a:rPr>
              <a:t>には</a:t>
            </a:r>
            <a:r>
              <a:rPr kumimoji="1" lang="ja-JP" altLang="en-US" dirty="0" smtClean="0"/>
              <a:t>引き続き</a:t>
            </a:r>
            <a:r>
              <a:rPr kumimoji="1" lang="ja-JP" altLang="en-US" dirty="0" smtClean="0">
                <a:solidFill>
                  <a:srgbClr val="FF0000"/>
                </a:solidFill>
              </a:rPr>
              <a:t>被爆二世集団訴訟</a:t>
            </a:r>
            <a:r>
              <a:rPr kumimoji="1" lang="ja-JP" altLang="en-US" dirty="0" smtClean="0"/>
              <a:t>に取り組む。</a:t>
            </a:r>
            <a:endParaRPr kumimoji="1" lang="en-US" altLang="ja-JP" dirty="0" smtClean="0"/>
          </a:p>
          <a:p>
            <a:pPr marL="0" indent="0">
              <a:buNone/>
            </a:pPr>
            <a:r>
              <a:rPr lang="ja-JP" altLang="en-US" dirty="0" smtClean="0"/>
              <a:t>②</a:t>
            </a:r>
            <a:r>
              <a:rPr lang="ja-JP" altLang="en-US" dirty="0" smtClean="0">
                <a:solidFill>
                  <a:srgbClr val="FF0000"/>
                </a:solidFill>
              </a:rPr>
              <a:t>国際</a:t>
            </a:r>
            <a:r>
              <a:rPr lang="ja-JP" altLang="en-US" dirty="0" smtClean="0">
                <a:solidFill>
                  <a:srgbClr val="FF0000"/>
                </a:solidFill>
              </a:rPr>
              <a:t>社会、国連における取り組み</a:t>
            </a:r>
            <a:r>
              <a:rPr lang="ja-JP" altLang="en-US" dirty="0" smtClean="0"/>
              <a:t>については、国連人権理事会でＮＧＯとして発言ができるように、</a:t>
            </a:r>
            <a:r>
              <a:rPr lang="ja-JP" altLang="en-US" dirty="0" smtClean="0">
                <a:solidFill>
                  <a:srgbClr val="FF0000"/>
                </a:solidFill>
              </a:rPr>
              <a:t>国連協議資格の取得</a:t>
            </a:r>
            <a:r>
              <a:rPr lang="ja-JP" altLang="en-US" dirty="0" smtClean="0"/>
              <a:t>をめざしている。また、</a:t>
            </a:r>
            <a:r>
              <a:rPr lang="ja-JP" altLang="en-US" dirty="0" smtClean="0">
                <a:solidFill>
                  <a:srgbClr val="FF0000"/>
                </a:solidFill>
              </a:rPr>
              <a:t>特別報告者を招聘</a:t>
            </a:r>
            <a:r>
              <a:rPr lang="ja-JP" altLang="en-US" dirty="0" smtClean="0"/>
              <a:t>し、実態について調査し、日本政府に勧告を行ってもらう取り組みや、</a:t>
            </a:r>
            <a:r>
              <a:rPr lang="ja-JP" altLang="en-US" dirty="0" smtClean="0">
                <a:solidFill>
                  <a:srgbClr val="FF0000"/>
                </a:solidFill>
              </a:rPr>
              <a:t>社会権規約に関する委員会</a:t>
            </a:r>
            <a:r>
              <a:rPr lang="ja-JP" altLang="en-US" dirty="0" smtClean="0"/>
              <a:t>で取り上げてもらう取り組み、次回</a:t>
            </a:r>
            <a:r>
              <a:rPr lang="ja-JP" altLang="en-US" dirty="0" smtClean="0">
                <a:solidFill>
                  <a:srgbClr val="FF0000"/>
                </a:solidFill>
              </a:rPr>
              <a:t>ＵＰＲ</a:t>
            </a:r>
            <a:r>
              <a:rPr lang="ja-JP" altLang="en-US" dirty="0" smtClean="0"/>
              <a:t>に向けた取り組みを検討している。</a:t>
            </a:r>
            <a:endParaRPr lang="en-US" altLang="ja-JP" dirty="0" smtClean="0"/>
          </a:p>
          <a:p>
            <a:pPr marL="0" indent="0">
              <a:buNone/>
            </a:pPr>
            <a:r>
              <a:rPr lang="ja-JP" altLang="en-US" dirty="0"/>
              <a:t>③</a:t>
            </a:r>
            <a:r>
              <a:rPr lang="ja-JP" altLang="en-US" dirty="0" smtClean="0"/>
              <a:t>そして</a:t>
            </a:r>
            <a:r>
              <a:rPr lang="ja-JP" altLang="en-US" dirty="0" smtClean="0"/>
              <a:t>、</a:t>
            </a:r>
            <a:r>
              <a:rPr lang="ja-JP" altLang="en-US" dirty="0" smtClean="0">
                <a:solidFill>
                  <a:srgbClr val="FF0000"/>
                </a:solidFill>
              </a:rPr>
              <a:t>２０２０年ＮＰＴ再検討会議へ代表団を派遣</a:t>
            </a:r>
            <a:r>
              <a:rPr lang="ja-JP" altLang="en-US" dirty="0" smtClean="0"/>
              <a:t>し、</a:t>
            </a:r>
            <a:r>
              <a:rPr lang="ja-JP" altLang="en-US" dirty="0" smtClean="0">
                <a:solidFill>
                  <a:srgbClr val="FF0000"/>
                </a:solidFill>
              </a:rPr>
              <a:t>ＮＧＯ意見表明セッションにおける</a:t>
            </a:r>
            <a:r>
              <a:rPr lang="ja-JP" altLang="en-US" dirty="0" smtClean="0"/>
              <a:t>被爆二世としての</a:t>
            </a:r>
            <a:r>
              <a:rPr lang="ja-JP" altLang="en-US" dirty="0" smtClean="0">
                <a:solidFill>
                  <a:srgbClr val="FF0000"/>
                </a:solidFill>
              </a:rPr>
              <a:t>発言</a:t>
            </a:r>
            <a:r>
              <a:rPr lang="ja-JP" altLang="en-US" dirty="0" smtClean="0"/>
              <a:t>や、</a:t>
            </a:r>
            <a:r>
              <a:rPr lang="ja-JP" altLang="en-US" dirty="0" smtClean="0">
                <a:solidFill>
                  <a:srgbClr val="FF0000"/>
                </a:solidFill>
              </a:rPr>
              <a:t>サイドイベント</a:t>
            </a:r>
            <a:r>
              <a:rPr lang="ja-JP" altLang="en-US" dirty="0">
                <a:solidFill>
                  <a:srgbClr val="FF0000"/>
                </a:solidFill>
              </a:rPr>
              <a:t>の</a:t>
            </a:r>
            <a:r>
              <a:rPr lang="ja-JP" altLang="en-US" dirty="0" smtClean="0">
                <a:solidFill>
                  <a:srgbClr val="FF0000"/>
                </a:solidFill>
              </a:rPr>
              <a:t>開催</a:t>
            </a:r>
            <a:r>
              <a:rPr lang="ja-JP" altLang="en-US" dirty="0" smtClean="0"/>
              <a:t>、</a:t>
            </a:r>
            <a:r>
              <a:rPr lang="ja-JP" altLang="en-US" dirty="0" smtClean="0">
                <a:solidFill>
                  <a:srgbClr val="FF0000"/>
                </a:solidFill>
              </a:rPr>
              <a:t>世界会議での分科会の開催</a:t>
            </a:r>
            <a:r>
              <a:rPr lang="ja-JP" altLang="en-US" dirty="0" smtClean="0"/>
              <a:t>など計画したが、会議が延期になったため</a:t>
            </a:r>
            <a:r>
              <a:rPr lang="ja-JP" altLang="en-US" dirty="0" smtClean="0">
                <a:solidFill>
                  <a:srgbClr val="FF0000"/>
                </a:solidFill>
              </a:rPr>
              <a:t>代表団派遣も延期</a:t>
            </a:r>
            <a:r>
              <a:rPr lang="ja-JP" altLang="en-US" dirty="0" smtClean="0"/>
              <a:t>した。引き続き、</a:t>
            </a:r>
            <a:r>
              <a:rPr lang="ja-JP" altLang="en-US" dirty="0" smtClean="0">
                <a:solidFill>
                  <a:srgbClr val="FF0000"/>
                </a:solidFill>
              </a:rPr>
              <a:t>ＮＰＴへの代表団派遣など模索</a:t>
            </a:r>
            <a:r>
              <a:rPr lang="ja-JP" altLang="en-US" dirty="0" smtClean="0"/>
              <a:t>するとともに、</a:t>
            </a:r>
            <a:r>
              <a:rPr lang="ja-JP" altLang="en-US" dirty="0" smtClean="0">
                <a:solidFill>
                  <a:srgbClr val="FF0000"/>
                </a:solidFill>
              </a:rPr>
              <a:t>ＮＧＯとの交流を通して信頼関係</a:t>
            </a:r>
            <a:r>
              <a:rPr lang="ja-JP" altLang="en-US" dirty="0" smtClean="0"/>
              <a:t>を築き今後の</a:t>
            </a:r>
            <a:r>
              <a:rPr lang="ja-JP" altLang="en-US" dirty="0" smtClean="0">
                <a:solidFill>
                  <a:srgbClr val="FF0000"/>
                </a:solidFill>
              </a:rPr>
              <a:t>国際社会での活動の足がかりをつくっていきたい</a:t>
            </a:r>
            <a:r>
              <a:rPr lang="ja-JP" altLang="en-US" dirty="0" smtClean="0"/>
              <a:t>。</a:t>
            </a:r>
            <a:endParaRPr kumimoji="1" lang="ja-JP" altLang="en-US" dirty="0"/>
          </a:p>
        </p:txBody>
      </p:sp>
    </p:spTree>
    <p:extLst>
      <p:ext uri="{BB962C8B-B14F-4D97-AF65-F5344CB8AC3E}">
        <p14:creationId xmlns:p14="http://schemas.microsoft.com/office/powerpoint/2010/main" val="281499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3582683140"/>
              </p:ext>
            </p:extLst>
          </p:nvPr>
        </p:nvGraphicFramePr>
        <p:xfrm>
          <a:off x="2627784" y="980728"/>
          <a:ext cx="2957512" cy="4064000"/>
        </p:xfrm>
        <a:graphic>
          <a:graphicData uri="http://schemas.openxmlformats.org/presentationml/2006/ole">
            <mc:AlternateContent xmlns:mc="http://schemas.openxmlformats.org/markup-compatibility/2006">
              <mc:Choice xmlns:v="urn:schemas-microsoft-com:vml" Requires="v">
                <p:oleObj spid="_x0000_s1052" name="Acrobat Document" r:id="rId3" imgW="5829194" imgH="8010279" progId="AcroExch.Document.DC">
                  <p:embed/>
                </p:oleObj>
              </mc:Choice>
              <mc:Fallback>
                <p:oleObj name="Acrobat Document" r:id="rId3" imgW="5829194" imgH="8010279" progId="AcroExch.Document.DC">
                  <p:embed/>
                  <p:pic>
                    <p:nvPicPr>
                      <p:cNvPr id="0" name=""/>
                      <p:cNvPicPr/>
                      <p:nvPr/>
                    </p:nvPicPr>
                    <p:blipFill>
                      <a:blip r:embed="rId4"/>
                      <a:stretch>
                        <a:fillRect/>
                      </a:stretch>
                    </p:blipFill>
                    <p:spPr>
                      <a:xfrm>
                        <a:off x="2627784" y="980728"/>
                        <a:ext cx="2957512" cy="4064000"/>
                      </a:xfrm>
                      <a:prstGeom prst="rect">
                        <a:avLst/>
                      </a:prstGeom>
                    </p:spPr>
                  </p:pic>
                </p:oleObj>
              </mc:Fallback>
            </mc:AlternateContent>
          </a:graphicData>
        </a:graphic>
      </p:graphicFrame>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483261" y="-883874"/>
            <a:ext cx="6232995" cy="858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496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normAutofit fontScale="90000"/>
          </a:bodyPr>
          <a:lstStyle/>
          <a:p>
            <a:r>
              <a:rPr kumimoji="1" lang="ja-JP" altLang="en-US" sz="3600" dirty="0" smtClean="0"/>
              <a:t>世界の核被害者との連帯、次の世代への継承</a:t>
            </a:r>
            <a:endParaRPr kumimoji="1" lang="ja-JP" altLang="en-US" sz="3600" dirty="0"/>
          </a:p>
        </p:txBody>
      </p:sp>
      <p:sp>
        <p:nvSpPr>
          <p:cNvPr id="3" name="コンテンツ プレースホルダー 2"/>
          <p:cNvSpPr>
            <a:spLocks noGrp="1"/>
          </p:cNvSpPr>
          <p:nvPr>
            <p:ph idx="1"/>
          </p:nvPr>
        </p:nvSpPr>
        <p:spPr>
          <a:xfrm>
            <a:off x="457200" y="1268760"/>
            <a:ext cx="8229600" cy="4857403"/>
          </a:xfrm>
        </p:spPr>
        <p:txBody>
          <a:bodyPr>
            <a:normAutofit fontScale="85000" lnSpcReduction="20000"/>
          </a:bodyPr>
          <a:lstStyle/>
          <a:p>
            <a:pPr marL="0" indent="0">
              <a:buNone/>
            </a:pPr>
            <a:r>
              <a:rPr kumimoji="1" lang="ja-JP" altLang="en-US" dirty="0" smtClean="0"/>
              <a:t>　２０１８</a:t>
            </a:r>
            <a:r>
              <a:rPr kumimoji="1" lang="ja-JP" altLang="en-US" sz="3000" dirty="0" smtClean="0"/>
              <a:t>年８月、ベラルーシの「移住者の会」代表のジャンナ・フィロメンコさんとは長崎でお会いした。昨年８月にはマーシャル諸島の核被害者三世とお会いした。世界には多くのヒバクシャが存在する。日本は福島原発事故を経験し、あらためて「核と人類は共存できない」ことを実感させられた</a:t>
            </a:r>
            <a:r>
              <a:rPr lang="ja-JP" altLang="en-US" sz="3000" dirty="0" smtClean="0"/>
              <a:t>。</a:t>
            </a:r>
            <a:endParaRPr lang="en-US" altLang="ja-JP" sz="3000" dirty="0" smtClean="0"/>
          </a:p>
          <a:p>
            <a:pPr marL="0" indent="0">
              <a:buNone/>
            </a:pPr>
            <a:r>
              <a:rPr lang="ja-JP" altLang="en-US" sz="3000" dirty="0"/>
              <a:t>　</a:t>
            </a:r>
            <a:r>
              <a:rPr lang="ja-JP" altLang="en-US" sz="3000" dirty="0" smtClean="0">
                <a:solidFill>
                  <a:srgbClr val="FF0000"/>
                </a:solidFill>
              </a:rPr>
              <a:t>国連</a:t>
            </a:r>
            <a:r>
              <a:rPr lang="ja-JP" altLang="en-US" sz="3000" dirty="0">
                <a:solidFill>
                  <a:srgbClr val="FF0000"/>
                </a:solidFill>
              </a:rPr>
              <a:t>での取り組みや集団訴訟は、私たち被爆二世の問題だけでなく、フクシマの被害者やチェルノブイリの被害者、そして世界の核被害者の次の世代の問題解決につながる。</a:t>
            </a:r>
            <a:r>
              <a:rPr lang="ja-JP" altLang="en-US" sz="3000" dirty="0"/>
              <a:t>そして、</a:t>
            </a:r>
            <a:r>
              <a:rPr lang="ja-JP" altLang="en-US" sz="3000" dirty="0">
                <a:solidFill>
                  <a:srgbClr val="FF0000"/>
                </a:solidFill>
              </a:rPr>
              <a:t>再びヒバクシャをつくらないために、原発を含む核廃絶につながるものと確信している。世界の核被害者と連帯して取り組んでいきたい。</a:t>
            </a:r>
            <a:endParaRPr lang="en-US" altLang="ja-JP" sz="3000" dirty="0">
              <a:solidFill>
                <a:srgbClr val="FF0000"/>
              </a:solidFill>
            </a:endParaRPr>
          </a:p>
          <a:p>
            <a:pPr marL="0" indent="0">
              <a:buNone/>
            </a:pPr>
            <a:r>
              <a:rPr lang="ja-JP" altLang="en-US" sz="3000" dirty="0"/>
              <a:t>　</a:t>
            </a:r>
            <a:r>
              <a:rPr lang="ja-JP" altLang="en-US" sz="3000" dirty="0">
                <a:solidFill>
                  <a:srgbClr val="FF0000"/>
                </a:solidFill>
              </a:rPr>
              <a:t>被爆二世も</a:t>
            </a:r>
            <a:r>
              <a:rPr lang="ja-JP" altLang="en-US" sz="3000" dirty="0"/>
              <a:t>最高齢が</a:t>
            </a:r>
            <a:r>
              <a:rPr lang="ja-JP" altLang="en-US" sz="3000" dirty="0" smtClean="0"/>
              <a:t>７４歳</a:t>
            </a:r>
            <a:r>
              <a:rPr lang="ja-JP" altLang="en-US" sz="3000" dirty="0"/>
              <a:t>と、</a:t>
            </a:r>
            <a:r>
              <a:rPr lang="ja-JP" altLang="en-US" sz="3000" dirty="0">
                <a:solidFill>
                  <a:srgbClr val="FF0000"/>
                </a:solidFill>
              </a:rPr>
              <a:t>高齢化</a:t>
            </a:r>
            <a:r>
              <a:rPr lang="ja-JP" altLang="en-US" sz="3000" dirty="0"/>
              <a:t>している。</a:t>
            </a:r>
            <a:r>
              <a:rPr lang="ja-JP" altLang="en-US" sz="3000" dirty="0">
                <a:solidFill>
                  <a:srgbClr val="FF0000"/>
                </a:solidFill>
              </a:rPr>
              <a:t>若い、次の世代へ運動が継承</a:t>
            </a:r>
            <a:r>
              <a:rPr lang="ja-JP" altLang="en-US" sz="3000" dirty="0"/>
              <a:t>できるように頑張りたい。</a:t>
            </a:r>
          </a:p>
          <a:p>
            <a:pPr marL="0" indent="0">
              <a:buNone/>
            </a:pPr>
            <a:endParaRPr kumimoji="1" lang="ja-JP" altLang="en-US" sz="3000" dirty="0"/>
          </a:p>
        </p:txBody>
      </p:sp>
    </p:spTree>
    <p:extLst>
      <p:ext uri="{BB962C8B-B14F-4D97-AF65-F5344CB8AC3E}">
        <p14:creationId xmlns:p14="http://schemas.microsoft.com/office/powerpoint/2010/main" val="2625248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noAutofit/>
          </a:bodyPr>
          <a:lstStyle/>
          <a:p>
            <a:r>
              <a:rPr kumimoji="1" lang="en-US" altLang="ja-JP" sz="3600" dirty="0" smtClean="0"/>
              <a:t/>
            </a:r>
            <a:br>
              <a:rPr kumimoji="1" lang="en-US" altLang="ja-JP" sz="3600" dirty="0" smtClean="0"/>
            </a:br>
            <a:r>
              <a:rPr kumimoji="1" lang="ja-JP" altLang="en-US" sz="3600" dirty="0" smtClean="0"/>
              <a:t>最後に－ご理解とご支援、ご協力を</a:t>
            </a:r>
            <a:r>
              <a:rPr kumimoji="1" lang="en-US" altLang="ja-JP" sz="3600" dirty="0" smtClean="0"/>
              <a:t/>
            </a:r>
            <a:br>
              <a:rPr kumimoji="1" lang="en-US" altLang="ja-JP" sz="3600" dirty="0" smtClean="0"/>
            </a:br>
            <a:endParaRPr kumimoji="1" lang="ja-JP" altLang="en-US" sz="3600" dirty="0"/>
          </a:p>
        </p:txBody>
      </p:sp>
      <p:sp>
        <p:nvSpPr>
          <p:cNvPr id="3" name="コンテンツ プレースホルダー 2"/>
          <p:cNvSpPr>
            <a:spLocks noGrp="1"/>
          </p:cNvSpPr>
          <p:nvPr>
            <p:ph idx="1"/>
          </p:nvPr>
        </p:nvSpPr>
        <p:spPr>
          <a:xfrm>
            <a:off x="457200" y="908720"/>
            <a:ext cx="8229600" cy="5217443"/>
          </a:xfrm>
        </p:spPr>
        <p:txBody>
          <a:bodyPr>
            <a:normAutofit fontScale="47500" lnSpcReduction="20000"/>
          </a:bodyPr>
          <a:lstStyle/>
          <a:p>
            <a:pPr marL="0" indent="0">
              <a:buNone/>
            </a:pPr>
            <a:endParaRPr kumimoji="1" lang="en-US" altLang="ja-JP" dirty="0" smtClean="0"/>
          </a:p>
          <a:p>
            <a:pPr marL="0" indent="0">
              <a:buNone/>
            </a:pPr>
            <a:r>
              <a:rPr kumimoji="1" lang="ja-JP" altLang="en-US" sz="5100" dirty="0" smtClean="0"/>
              <a:t>   </a:t>
            </a:r>
            <a:endParaRPr kumimoji="1" lang="en-US" altLang="ja-JP" sz="5100" dirty="0" smtClean="0"/>
          </a:p>
          <a:p>
            <a:pPr marL="0" indent="0">
              <a:buNone/>
            </a:pPr>
            <a:r>
              <a:rPr lang="ja-JP" altLang="en-US" sz="5100" dirty="0"/>
              <a:t>　</a:t>
            </a:r>
            <a:r>
              <a:rPr kumimoji="1" lang="ja-JP" altLang="en-US" sz="5100" dirty="0" smtClean="0"/>
              <a:t>分科会</a:t>
            </a:r>
            <a:r>
              <a:rPr lang="ja-JP" altLang="en-US" sz="5100" dirty="0" smtClean="0"/>
              <a:t>をご覧になっている</a:t>
            </a:r>
            <a:r>
              <a:rPr kumimoji="1" lang="ja-JP" altLang="en-US" sz="5100" dirty="0" smtClean="0"/>
              <a:t>皆さんへ、私たち</a:t>
            </a:r>
            <a:r>
              <a:rPr kumimoji="1" lang="ja-JP" altLang="en-US" sz="5100" dirty="0" smtClean="0">
                <a:solidFill>
                  <a:srgbClr val="FF0000"/>
                </a:solidFill>
              </a:rPr>
              <a:t>全国被爆二世協の活動へのご理解とご支援、ご協力をお願いいたします</a:t>
            </a:r>
            <a:r>
              <a:rPr kumimoji="1" lang="ja-JP" altLang="en-US" sz="5100" dirty="0" smtClean="0"/>
              <a:t>。</a:t>
            </a:r>
            <a:endParaRPr kumimoji="1" lang="en-US" altLang="ja-JP" sz="5100" dirty="0" smtClean="0"/>
          </a:p>
          <a:p>
            <a:pPr marL="0" indent="0">
              <a:buNone/>
            </a:pPr>
            <a:endParaRPr lang="en-US" altLang="ja-JP" sz="5900" dirty="0">
              <a:latin typeface="+mn-ea"/>
            </a:endParaRPr>
          </a:p>
          <a:p>
            <a:pPr marL="0" indent="0">
              <a:buNone/>
            </a:pPr>
            <a:r>
              <a:rPr lang="ja-JP" altLang="en-US" sz="5100" dirty="0" smtClean="0"/>
              <a:t>詳しい活動の内容は、以下のホームページをご覧ください。</a:t>
            </a:r>
            <a:endParaRPr lang="en-US" altLang="ja-JP" sz="5100" dirty="0" smtClean="0"/>
          </a:p>
          <a:p>
            <a:pPr marL="0" indent="0">
              <a:buNone/>
            </a:pPr>
            <a:endParaRPr lang="en-US" altLang="ja-JP" sz="3300" dirty="0" smtClean="0"/>
          </a:p>
          <a:p>
            <a:pPr marL="0" indent="0">
              <a:buNone/>
            </a:pPr>
            <a:r>
              <a:rPr lang="ja-JP" altLang="en-US" sz="5100" dirty="0" smtClean="0"/>
              <a:t>　　　　　　</a:t>
            </a:r>
            <a:r>
              <a:rPr lang="en-US" altLang="ja-JP" sz="5100" dirty="0" smtClean="0">
                <a:solidFill>
                  <a:srgbClr val="FF0000"/>
                </a:solidFill>
              </a:rPr>
              <a:t>http://www.c-able.ne.jp/~hibaku2/</a:t>
            </a:r>
            <a:endParaRPr lang="en-US" altLang="ja-JP" sz="5100" dirty="0">
              <a:solidFill>
                <a:srgbClr val="FF0000"/>
              </a:solidFill>
            </a:endParaRPr>
          </a:p>
          <a:p>
            <a:pPr marL="0" indent="0">
              <a:buNone/>
            </a:pPr>
            <a:endParaRPr lang="en-US" altLang="ja-JP" sz="3300" dirty="0" smtClean="0"/>
          </a:p>
          <a:p>
            <a:pPr marL="0" indent="0">
              <a:buNone/>
            </a:pPr>
            <a:r>
              <a:rPr lang="ja-JP" altLang="en-US" sz="3300" dirty="0"/>
              <a:t>　</a:t>
            </a:r>
            <a:endParaRPr lang="en-US" altLang="ja-JP" sz="3300" dirty="0" smtClean="0"/>
          </a:p>
          <a:p>
            <a:pPr marL="0" indent="0">
              <a:buNone/>
            </a:pPr>
            <a:r>
              <a:rPr lang="ja-JP" altLang="en-US" sz="3300" dirty="0" smtClean="0"/>
              <a:t>　　　　　　　　　　　　　　　　</a:t>
            </a:r>
            <a:r>
              <a:rPr lang="ja-JP" altLang="en-US" sz="5100" dirty="0" smtClean="0"/>
              <a:t>　</a:t>
            </a:r>
            <a:endParaRPr lang="en-US" altLang="ja-JP" sz="5100" dirty="0" smtClean="0"/>
          </a:p>
          <a:p>
            <a:pPr marL="0" indent="0">
              <a:buNone/>
            </a:pPr>
            <a:r>
              <a:rPr lang="ja-JP" altLang="en-US" sz="5100" dirty="0"/>
              <a:t>　</a:t>
            </a:r>
            <a:r>
              <a:rPr lang="ja-JP" altLang="en-US" sz="5100" dirty="0" smtClean="0"/>
              <a:t>　　　　　　　　　　　　　　　　　ご静聴</a:t>
            </a:r>
            <a:r>
              <a:rPr lang="ja-JP" altLang="en-US" sz="5100" dirty="0"/>
              <a:t>ありがとうございました</a:t>
            </a:r>
            <a:r>
              <a:rPr lang="ja-JP" altLang="en-US" sz="5100" dirty="0" smtClean="0"/>
              <a:t>。</a:t>
            </a:r>
            <a:endParaRPr lang="en-US" altLang="ja-JP" sz="5100" dirty="0" smtClean="0"/>
          </a:p>
          <a:p>
            <a:pPr marL="0" indent="0">
              <a:buNone/>
            </a:pPr>
            <a:endParaRPr lang="en-US" altLang="ja-JP" sz="5100" dirty="0" smtClean="0"/>
          </a:p>
          <a:p>
            <a:pPr marL="0" indent="0">
              <a:buNone/>
            </a:pPr>
            <a:endParaRPr lang="en-US" altLang="ja-JP" sz="3000" dirty="0"/>
          </a:p>
          <a:p>
            <a:pPr marL="0" indent="0">
              <a:buNone/>
            </a:pPr>
            <a:r>
              <a:rPr lang="ja-JP" altLang="en-US" sz="3000" dirty="0"/>
              <a:t>　　　　</a:t>
            </a:r>
            <a:endParaRPr lang="en-US" altLang="ja-JP" sz="3000" dirty="0"/>
          </a:p>
          <a:p>
            <a:pPr marL="0" indent="0">
              <a:buNone/>
            </a:pPr>
            <a:r>
              <a:rPr kumimoji="1" lang="ja-JP" altLang="en-US" sz="3000" dirty="0" smtClean="0"/>
              <a:t>　</a:t>
            </a:r>
            <a:endParaRPr kumimoji="1" lang="ja-JP" altLang="en-US" sz="3000" dirty="0"/>
          </a:p>
        </p:txBody>
      </p:sp>
    </p:spTree>
    <p:extLst>
      <p:ext uri="{BB962C8B-B14F-4D97-AF65-F5344CB8AC3E}">
        <p14:creationId xmlns:p14="http://schemas.microsoft.com/office/powerpoint/2010/main" val="1609683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lang="ja-JP" altLang="en-US" sz="3600" dirty="0"/>
              <a:t>被爆者の</a:t>
            </a:r>
            <a:r>
              <a:rPr lang="ja-JP" altLang="en-US" sz="3600" dirty="0" smtClean="0"/>
              <a:t>分類・定義（援護法第１条）</a:t>
            </a:r>
            <a:endParaRPr kumimoji="1" lang="ja-JP" altLang="en-US" sz="3600" dirty="0"/>
          </a:p>
        </p:txBody>
      </p:sp>
      <p:sp>
        <p:nvSpPr>
          <p:cNvPr id="3" name="コンテンツ プレースホルダー 2"/>
          <p:cNvSpPr>
            <a:spLocks noGrp="1"/>
          </p:cNvSpPr>
          <p:nvPr>
            <p:ph idx="1"/>
          </p:nvPr>
        </p:nvSpPr>
        <p:spPr>
          <a:xfrm>
            <a:off x="457200" y="1124744"/>
            <a:ext cx="8229600" cy="5472608"/>
          </a:xfrm>
        </p:spPr>
        <p:txBody>
          <a:bodyPr>
            <a:normAutofit fontScale="85000" lnSpcReduction="20000"/>
          </a:bodyPr>
          <a:lstStyle/>
          <a:p>
            <a:pPr marL="0" lvl="0" indent="0" fontAlgn="base" hangingPunct="0">
              <a:buNone/>
            </a:pPr>
            <a:r>
              <a:rPr lang="ja-JP" altLang="en-US" cap="all" dirty="0" smtClean="0">
                <a:latin typeface="+mn-ea"/>
              </a:rPr>
              <a:t>①</a:t>
            </a:r>
            <a:r>
              <a:rPr lang="ja-JP" altLang="ja-JP" cap="all" dirty="0" smtClean="0">
                <a:latin typeface="+mn-ea"/>
              </a:rPr>
              <a:t>原子</a:t>
            </a:r>
            <a:r>
              <a:rPr lang="ja-JP" altLang="ja-JP" cap="all" dirty="0">
                <a:latin typeface="+mn-ea"/>
              </a:rPr>
              <a:t>爆弾が投下された際当時の広島市若しくは</a:t>
            </a:r>
            <a:r>
              <a:rPr lang="ja-JP" altLang="ja-JP" cap="all" dirty="0" smtClean="0">
                <a:latin typeface="+mn-ea"/>
              </a:rPr>
              <a:t>長崎</a:t>
            </a:r>
            <a:r>
              <a:rPr lang="ja-JP" altLang="en-US" cap="all" dirty="0" smtClean="0">
                <a:latin typeface="+mn-ea"/>
              </a:rPr>
              <a:t>　　　　</a:t>
            </a:r>
            <a:r>
              <a:rPr lang="ja-JP" altLang="ja-JP" cap="all" dirty="0" smtClean="0">
                <a:latin typeface="+mn-ea"/>
              </a:rPr>
              <a:t>市</a:t>
            </a:r>
            <a:r>
              <a:rPr lang="ja-JP" altLang="ja-JP" cap="all" dirty="0">
                <a:latin typeface="+mn-ea"/>
              </a:rPr>
              <a:t>の区域内又は政令で定めるこれらに隣接する区域内（原爆被爆地域内）に在った者</a:t>
            </a:r>
            <a:r>
              <a:rPr lang="ja-JP" altLang="ja-JP" cap="all" dirty="0">
                <a:solidFill>
                  <a:srgbClr val="FF0000"/>
                </a:solidFill>
                <a:latin typeface="+mn-ea"/>
              </a:rPr>
              <a:t>（直接被爆者）（１号被爆者）</a:t>
            </a:r>
          </a:p>
          <a:p>
            <a:pPr marL="0" lvl="0" indent="0" fontAlgn="base" hangingPunct="0">
              <a:buNone/>
            </a:pPr>
            <a:r>
              <a:rPr lang="ja-JP" altLang="en-US" cap="all" dirty="0" smtClean="0">
                <a:latin typeface="+mn-ea"/>
              </a:rPr>
              <a:t>②</a:t>
            </a:r>
            <a:r>
              <a:rPr lang="ja-JP" altLang="ja-JP" cap="all" dirty="0" smtClean="0">
                <a:latin typeface="+mn-ea"/>
              </a:rPr>
              <a:t>原子</a:t>
            </a:r>
            <a:r>
              <a:rPr lang="ja-JP" altLang="ja-JP" cap="all" dirty="0">
                <a:latin typeface="+mn-ea"/>
              </a:rPr>
              <a:t>爆弾が投下された時から政令で定める期間内（２週間以内）に前号で規定する区域のうちで政令で定める区域内に在った者</a:t>
            </a:r>
            <a:r>
              <a:rPr lang="ja-JP" altLang="ja-JP" cap="all" dirty="0">
                <a:solidFill>
                  <a:srgbClr val="FF0000"/>
                </a:solidFill>
                <a:latin typeface="+mn-ea"/>
              </a:rPr>
              <a:t>（入市被爆者）（２号被爆者）</a:t>
            </a:r>
          </a:p>
          <a:p>
            <a:pPr marL="0" lvl="0" indent="0" fontAlgn="base" hangingPunct="0">
              <a:buNone/>
            </a:pPr>
            <a:r>
              <a:rPr lang="ja-JP" altLang="en-US" cap="all" dirty="0" smtClean="0">
                <a:latin typeface="+mn-ea"/>
              </a:rPr>
              <a:t>③</a:t>
            </a:r>
            <a:r>
              <a:rPr lang="ja-JP" altLang="ja-JP" cap="all" dirty="0" smtClean="0">
                <a:latin typeface="+mn-ea"/>
              </a:rPr>
              <a:t>前</a:t>
            </a:r>
            <a:r>
              <a:rPr lang="ja-JP" altLang="ja-JP" cap="all" dirty="0">
                <a:latin typeface="+mn-ea"/>
              </a:rPr>
              <a:t>二号に掲げる者のほか、</a:t>
            </a:r>
            <a:r>
              <a:rPr lang="ja-JP" altLang="ja-JP" cap="all" dirty="0">
                <a:solidFill>
                  <a:srgbClr val="FF0000"/>
                </a:solidFill>
                <a:latin typeface="+mn-ea"/>
              </a:rPr>
              <a:t>原子爆弾が投下された際又はその後において、身体に原子爆弾の放射能の影響を受けるような事情の下</a:t>
            </a:r>
            <a:r>
              <a:rPr lang="ja-JP" altLang="ja-JP" cap="all" dirty="0" smtClean="0">
                <a:solidFill>
                  <a:srgbClr val="FF0000"/>
                </a:solidFill>
                <a:latin typeface="+mn-ea"/>
              </a:rPr>
              <a:t>にあった</a:t>
            </a:r>
            <a:r>
              <a:rPr lang="ja-JP" altLang="en-US" cap="all" dirty="0">
                <a:solidFill>
                  <a:srgbClr val="FF0000"/>
                </a:solidFill>
                <a:latin typeface="+mn-ea"/>
              </a:rPr>
              <a:t>者</a:t>
            </a:r>
            <a:r>
              <a:rPr lang="ja-JP" altLang="ja-JP" cap="all" dirty="0" smtClean="0">
                <a:latin typeface="+mn-ea"/>
              </a:rPr>
              <a:t>（</a:t>
            </a:r>
            <a:r>
              <a:rPr lang="ja-JP" altLang="ja-JP" cap="all" dirty="0">
                <a:latin typeface="+mn-ea"/>
              </a:rPr>
              <a:t>死体の処理及び救援にあたった者等）</a:t>
            </a:r>
            <a:r>
              <a:rPr lang="ja-JP" altLang="ja-JP" cap="all" dirty="0">
                <a:solidFill>
                  <a:srgbClr val="FF0000"/>
                </a:solidFill>
                <a:latin typeface="+mn-ea"/>
              </a:rPr>
              <a:t>（３号被爆者）</a:t>
            </a:r>
          </a:p>
          <a:p>
            <a:pPr marL="0" lvl="0" indent="0" fontAlgn="base" hangingPunct="0">
              <a:buNone/>
            </a:pPr>
            <a:r>
              <a:rPr lang="ja-JP" altLang="en-US" cap="all" dirty="0" smtClean="0">
                <a:latin typeface="+mn-ea"/>
              </a:rPr>
              <a:t>④</a:t>
            </a:r>
            <a:r>
              <a:rPr lang="ja-JP" altLang="ja-JP" cap="all" dirty="0" smtClean="0">
                <a:latin typeface="+mn-ea"/>
              </a:rPr>
              <a:t>前</a:t>
            </a:r>
            <a:r>
              <a:rPr lang="ja-JP" altLang="ja-JP" cap="all" dirty="0">
                <a:latin typeface="+mn-ea"/>
              </a:rPr>
              <a:t>三号に掲げる者が該当各号に規定する事由に該当した当時その者の胎児であった者</a:t>
            </a:r>
            <a:r>
              <a:rPr lang="ja-JP" altLang="ja-JP" cap="all" dirty="0">
                <a:solidFill>
                  <a:srgbClr val="FF0000"/>
                </a:solidFill>
                <a:latin typeface="+mn-ea"/>
              </a:rPr>
              <a:t>（胎内被爆者）（４号被爆者）</a:t>
            </a:r>
          </a:p>
          <a:p>
            <a:endParaRPr kumimoji="1" lang="ja-JP" altLang="en-US" dirty="0">
              <a:latin typeface="+mn-ea"/>
            </a:endParaRPr>
          </a:p>
        </p:txBody>
      </p:sp>
    </p:spTree>
    <p:extLst>
      <p:ext uri="{BB962C8B-B14F-4D97-AF65-F5344CB8AC3E}">
        <p14:creationId xmlns:p14="http://schemas.microsoft.com/office/powerpoint/2010/main" val="1883626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kumimoji="1" lang="ja-JP" altLang="en-US" dirty="0" smtClean="0"/>
              <a:t>私の両親のこと、</a:t>
            </a:r>
            <a:r>
              <a:rPr kumimoji="1" lang="en-US" altLang="ja-JP" dirty="0" smtClean="0"/>
              <a:t/>
            </a:r>
            <a:br>
              <a:rPr kumimoji="1" lang="en-US" altLang="ja-JP" dirty="0" smtClean="0"/>
            </a:br>
            <a:r>
              <a:rPr kumimoji="1" lang="ja-JP" altLang="en-US" dirty="0" smtClean="0"/>
              <a:t>　　　そして被爆二世が置かれた状況</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kumimoji="1" lang="ja-JP" altLang="en-US" dirty="0" smtClean="0"/>
              <a:t>私の</a:t>
            </a:r>
            <a:r>
              <a:rPr kumimoji="1" lang="ja-JP" altLang="en-US" dirty="0" smtClean="0">
                <a:solidFill>
                  <a:srgbClr val="FF0000"/>
                </a:solidFill>
              </a:rPr>
              <a:t>両親とも長崎の被爆者</a:t>
            </a:r>
            <a:endParaRPr kumimoji="1" lang="en-US" altLang="ja-JP" dirty="0" smtClean="0">
              <a:solidFill>
                <a:srgbClr val="FF0000"/>
              </a:solidFill>
            </a:endParaRPr>
          </a:p>
          <a:p>
            <a:pPr marL="0" indent="0">
              <a:buNone/>
            </a:pPr>
            <a:r>
              <a:rPr lang="ja-JP" altLang="en-US" dirty="0"/>
              <a:t>　</a:t>
            </a:r>
            <a:r>
              <a:rPr lang="ja-JP" altLang="en-US" dirty="0" smtClean="0">
                <a:solidFill>
                  <a:srgbClr val="FF0000"/>
                </a:solidFill>
              </a:rPr>
              <a:t>父は</a:t>
            </a:r>
            <a:r>
              <a:rPr lang="ja-JP" altLang="en-US" dirty="0" smtClean="0"/>
              <a:t>、１９３１年生まれ、</a:t>
            </a:r>
            <a:r>
              <a:rPr lang="ja-JP" altLang="en-US" dirty="0" smtClean="0">
                <a:solidFill>
                  <a:srgbClr val="FF0000"/>
                </a:solidFill>
              </a:rPr>
              <a:t>１３歳</a:t>
            </a:r>
            <a:r>
              <a:rPr lang="ja-JP" altLang="en-US" dirty="0" smtClean="0"/>
              <a:t>の時に爆心地から</a:t>
            </a:r>
            <a:r>
              <a:rPr lang="ja-JP" altLang="en-US" dirty="0" smtClean="0">
                <a:solidFill>
                  <a:srgbClr val="FF0000"/>
                </a:solidFill>
              </a:rPr>
              <a:t>４ｋｍ</a:t>
            </a:r>
            <a:r>
              <a:rPr lang="ja-JP" altLang="en-US" dirty="0" smtClean="0"/>
              <a:t>長崎市内で</a:t>
            </a:r>
            <a:r>
              <a:rPr lang="ja-JP" altLang="en-US" dirty="0" smtClean="0">
                <a:solidFill>
                  <a:srgbClr val="FF0000"/>
                </a:solidFill>
              </a:rPr>
              <a:t>被爆</a:t>
            </a:r>
            <a:r>
              <a:rPr lang="ja-JP" altLang="en-US" dirty="0" smtClean="0"/>
              <a:t>した</a:t>
            </a:r>
            <a:r>
              <a:rPr lang="ja-JP" altLang="en-US" dirty="0" smtClean="0">
                <a:solidFill>
                  <a:srgbClr val="FF0000"/>
                </a:solidFill>
              </a:rPr>
              <a:t>直接被爆者、１号被爆者</a:t>
            </a:r>
            <a:r>
              <a:rPr lang="ja-JP" altLang="en-US" dirty="0" smtClean="0"/>
              <a:t>であり</a:t>
            </a:r>
            <a:r>
              <a:rPr lang="ja-JP" altLang="en-US" dirty="0" smtClean="0"/>
              <a:t>、伯父を捜した</a:t>
            </a:r>
            <a:r>
              <a:rPr lang="ja-JP" altLang="en-US" dirty="0" smtClean="0">
                <a:solidFill>
                  <a:srgbClr val="FF0000"/>
                </a:solidFill>
              </a:rPr>
              <a:t>入</a:t>
            </a:r>
            <a:r>
              <a:rPr lang="ja-JP" altLang="en-US" dirty="0" smtClean="0">
                <a:solidFill>
                  <a:srgbClr val="FF0000"/>
                </a:solidFill>
              </a:rPr>
              <a:t>市被爆者、２号被爆者</a:t>
            </a:r>
            <a:r>
              <a:rPr lang="ja-JP" altLang="en-US" dirty="0" smtClean="0"/>
              <a:t>だった。長い間椎間板ヘルニアや肺気腫に苦しみ、２０００年７月</a:t>
            </a:r>
            <a:r>
              <a:rPr lang="ja-JP" altLang="en-US" dirty="0" smtClean="0">
                <a:solidFill>
                  <a:srgbClr val="FF0000"/>
                </a:solidFill>
              </a:rPr>
              <a:t>呼吸不全</a:t>
            </a:r>
            <a:r>
              <a:rPr lang="ja-JP" altLang="en-US" dirty="0" smtClean="0"/>
              <a:t>のため６９歳で亡くなった。</a:t>
            </a:r>
            <a:endParaRPr lang="en-US" altLang="ja-JP" dirty="0" smtClean="0"/>
          </a:p>
          <a:p>
            <a:pPr marL="0" indent="0">
              <a:buNone/>
            </a:pPr>
            <a:r>
              <a:rPr kumimoji="1" lang="ja-JP" altLang="en-US" dirty="0"/>
              <a:t>　</a:t>
            </a:r>
            <a:r>
              <a:rPr kumimoji="1" lang="ja-JP" altLang="en-US" dirty="0" smtClean="0">
                <a:solidFill>
                  <a:srgbClr val="FF0000"/>
                </a:solidFill>
              </a:rPr>
              <a:t>母は</a:t>
            </a:r>
            <a:r>
              <a:rPr kumimoji="1" lang="ja-JP" altLang="en-US" dirty="0" smtClean="0"/>
              <a:t>、１９３４年生まれ、</a:t>
            </a:r>
            <a:r>
              <a:rPr kumimoji="1" lang="ja-JP" altLang="en-US" dirty="0" smtClean="0">
                <a:solidFill>
                  <a:srgbClr val="FF0000"/>
                </a:solidFill>
              </a:rPr>
              <a:t>１０歳</a:t>
            </a:r>
            <a:r>
              <a:rPr kumimoji="1" lang="ja-JP" altLang="en-US" dirty="0" smtClean="0"/>
              <a:t>の時に</a:t>
            </a:r>
            <a:r>
              <a:rPr kumimoji="1" lang="ja-JP" altLang="en-US" dirty="0" smtClean="0">
                <a:solidFill>
                  <a:srgbClr val="FF0000"/>
                </a:solidFill>
              </a:rPr>
              <a:t>７ｋｍ</a:t>
            </a:r>
            <a:r>
              <a:rPr kumimoji="1" lang="ja-JP" altLang="en-US" dirty="0" smtClean="0"/>
              <a:t>離れた</a:t>
            </a:r>
            <a:r>
              <a:rPr lang="ja-JP" altLang="en-US" dirty="0" smtClean="0"/>
              <a:t>時津町で</a:t>
            </a:r>
            <a:r>
              <a:rPr kumimoji="1" lang="ja-JP" altLang="en-US" dirty="0" smtClean="0"/>
              <a:t>被爆した</a:t>
            </a:r>
            <a:r>
              <a:rPr kumimoji="1" lang="ja-JP" altLang="en-US" dirty="0" smtClean="0">
                <a:solidFill>
                  <a:srgbClr val="FF0000"/>
                </a:solidFill>
              </a:rPr>
              <a:t>３号被爆者</a:t>
            </a:r>
            <a:r>
              <a:rPr kumimoji="1" lang="ja-JP" altLang="en-US" dirty="0" smtClean="0"/>
              <a:t>だった。脳が真っ白で認知症に苦しみ、２０１６年８月</a:t>
            </a:r>
            <a:r>
              <a:rPr kumimoji="1" lang="ja-JP" altLang="en-US" dirty="0" smtClean="0">
                <a:solidFill>
                  <a:srgbClr val="FF0000"/>
                </a:solidFill>
              </a:rPr>
              <a:t>膵臓ガン</a:t>
            </a:r>
            <a:r>
              <a:rPr kumimoji="1" lang="ja-JP" altLang="en-US" dirty="0" smtClean="0"/>
              <a:t>で亡くなった。８１歳だった。</a:t>
            </a:r>
            <a:endParaRPr kumimoji="1" lang="ja-JP" altLang="en-US" dirty="0"/>
          </a:p>
        </p:txBody>
      </p:sp>
    </p:spTree>
    <p:extLst>
      <p:ext uri="{BB962C8B-B14F-4D97-AF65-F5344CB8AC3E}">
        <p14:creationId xmlns:p14="http://schemas.microsoft.com/office/powerpoint/2010/main" val="65014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flipV="1">
            <a:off x="457200" y="228919"/>
            <a:ext cx="8229600" cy="45719"/>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457200" y="332656"/>
            <a:ext cx="8229600" cy="5793507"/>
          </a:xfrm>
        </p:spPr>
        <p:txBody>
          <a:bodyPr>
            <a:normAutofit fontScale="92500" lnSpcReduction="20000"/>
          </a:bodyPr>
          <a:lstStyle/>
          <a:p>
            <a:pPr marL="0" indent="0">
              <a:buNone/>
            </a:pPr>
            <a:r>
              <a:rPr kumimoji="1" lang="ja-JP" altLang="en-US" dirty="0" smtClean="0"/>
              <a:t>　私たち被爆二世は、</a:t>
            </a:r>
            <a:r>
              <a:rPr kumimoji="1" lang="ja-JP" altLang="en-US" dirty="0" smtClean="0">
                <a:solidFill>
                  <a:srgbClr val="FF0000"/>
                </a:solidFill>
              </a:rPr>
              <a:t>被爆者であるが故の親の苦しみを見てきた。</a:t>
            </a:r>
            <a:r>
              <a:rPr kumimoji="1" lang="ja-JP" altLang="en-US" dirty="0" smtClean="0"/>
              <a:t>そして</a:t>
            </a:r>
            <a:r>
              <a:rPr kumimoji="1" lang="ja-JP" altLang="en-US" dirty="0" smtClean="0"/>
              <a:t>、自らが</a:t>
            </a:r>
            <a:r>
              <a:rPr kumimoji="1" lang="ja-JP" altLang="en-US" dirty="0" smtClean="0">
                <a:solidFill>
                  <a:srgbClr val="FF0000"/>
                </a:solidFill>
              </a:rPr>
              <a:t>原爆</a:t>
            </a:r>
            <a:r>
              <a:rPr kumimoji="1" lang="ja-JP" altLang="en-US" dirty="0" smtClean="0">
                <a:solidFill>
                  <a:srgbClr val="FF0000"/>
                </a:solidFill>
              </a:rPr>
              <a:t>放射線の遺伝的影響を否定できない核の被害者</a:t>
            </a:r>
            <a:r>
              <a:rPr kumimoji="1" lang="ja-JP" altLang="en-US" dirty="0" smtClean="0"/>
              <a:t>である。</a:t>
            </a:r>
            <a:endParaRPr kumimoji="1" lang="en-US" altLang="ja-JP" dirty="0" smtClean="0"/>
          </a:p>
          <a:p>
            <a:pPr marL="0" indent="0">
              <a:buNone/>
            </a:pPr>
            <a:r>
              <a:rPr lang="ja-JP" altLang="en-US" dirty="0"/>
              <a:t>　</a:t>
            </a:r>
            <a:r>
              <a:rPr lang="ja-JP" altLang="en-US" dirty="0" smtClean="0">
                <a:solidFill>
                  <a:srgbClr val="FF0000"/>
                </a:solidFill>
              </a:rPr>
              <a:t>健康に対する不安</a:t>
            </a:r>
            <a:r>
              <a:rPr lang="ja-JP" altLang="en-US" dirty="0" smtClean="0"/>
              <a:t>を抱えていたり</a:t>
            </a:r>
            <a:r>
              <a:rPr lang="ja-JP" altLang="en-US" dirty="0" smtClean="0"/>
              <a:t>、ガンなど</a:t>
            </a:r>
            <a:r>
              <a:rPr lang="ja-JP" altLang="en-US" dirty="0" smtClean="0">
                <a:solidFill>
                  <a:srgbClr val="FF0000"/>
                </a:solidFill>
              </a:rPr>
              <a:t>健康</a:t>
            </a:r>
            <a:r>
              <a:rPr lang="ja-JP" altLang="en-US" dirty="0" smtClean="0">
                <a:solidFill>
                  <a:srgbClr val="FF0000"/>
                </a:solidFill>
              </a:rPr>
              <a:t>被害に苦しんでいる</a:t>
            </a:r>
            <a:r>
              <a:rPr lang="ja-JP" altLang="en-US" dirty="0" smtClean="0"/>
              <a:t>被爆二世がいる。母は膵臓ガンでなくなったが、</a:t>
            </a:r>
            <a:r>
              <a:rPr lang="ja-JP" altLang="en-US" dirty="0" smtClean="0">
                <a:solidFill>
                  <a:srgbClr val="FF0000"/>
                </a:solidFill>
              </a:rPr>
              <a:t>私も膵臓に嚢胞があり、半年に１回のＭＲＩ、２か月に１回の血液検査は欠かせない</a:t>
            </a:r>
            <a:r>
              <a:rPr lang="ja-JP" altLang="en-US" dirty="0" smtClean="0"/>
              <a:t>。</a:t>
            </a:r>
            <a:endParaRPr lang="en-US" altLang="ja-JP" dirty="0" smtClean="0"/>
          </a:p>
          <a:p>
            <a:pPr marL="0" indent="0">
              <a:buNone/>
            </a:pPr>
            <a:r>
              <a:rPr kumimoji="1" lang="ja-JP" altLang="en-US" dirty="0" smtClean="0"/>
              <a:t>　また、結婚差別や就職差別など</a:t>
            </a:r>
            <a:r>
              <a:rPr lang="ja-JP" altLang="en-US" dirty="0" smtClean="0">
                <a:solidFill>
                  <a:srgbClr val="FF0000"/>
                </a:solidFill>
              </a:rPr>
              <a:t>社会的</a:t>
            </a:r>
            <a:r>
              <a:rPr lang="ja-JP" altLang="en-US" dirty="0">
                <a:solidFill>
                  <a:srgbClr val="FF0000"/>
                </a:solidFill>
              </a:rPr>
              <a:t>偏見や</a:t>
            </a:r>
            <a:r>
              <a:rPr lang="ja-JP" altLang="en-US" dirty="0" smtClean="0">
                <a:solidFill>
                  <a:srgbClr val="FF0000"/>
                </a:solidFill>
              </a:rPr>
              <a:t>差別に苦しんでいる</a:t>
            </a:r>
            <a:r>
              <a:rPr lang="ja-JP" altLang="en-US" dirty="0" smtClean="0"/>
              <a:t>被爆二世もいる。</a:t>
            </a:r>
            <a:endParaRPr lang="en-US" altLang="ja-JP" dirty="0" smtClean="0"/>
          </a:p>
          <a:p>
            <a:pPr marL="0" indent="0">
              <a:buNone/>
            </a:pPr>
            <a:r>
              <a:rPr kumimoji="1" lang="ja-JP" altLang="en-US" dirty="0"/>
              <a:t>　</a:t>
            </a:r>
            <a:r>
              <a:rPr kumimoji="1" lang="ja-JP" altLang="en-US" dirty="0" smtClean="0"/>
              <a:t>被爆者は、被爆者援護法において、１号被爆者から４号被爆者まで分類定義されている。</a:t>
            </a:r>
            <a:endParaRPr kumimoji="1" lang="en-US" altLang="ja-JP" dirty="0" smtClean="0"/>
          </a:p>
          <a:p>
            <a:pPr marL="0" indent="0">
              <a:buNone/>
            </a:pPr>
            <a:r>
              <a:rPr lang="ja-JP" altLang="en-US" dirty="0" smtClean="0"/>
              <a:t>　</a:t>
            </a:r>
            <a:r>
              <a:rPr lang="ja-JP" altLang="en-US" dirty="0" smtClean="0">
                <a:solidFill>
                  <a:srgbClr val="FF0000"/>
                </a:solidFill>
              </a:rPr>
              <a:t>被爆二世は援護法上の定義がない</a:t>
            </a:r>
            <a:r>
              <a:rPr lang="ja-JP" altLang="en-US" dirty="0" smtClean="0"/>
              <a:t>。そのことは、</a:t>
            </a:r>
            <a:r>
              <a:rPr lang="ja-JP" altLang="en-US" dirty="0" smtClean="0">
                <a:solidFill>
                  <a:srgbClr val="FF0000"/>
                </a:solidFill>
              </a:rPr>
              <a:t>法的援護がない</a:t>
            </a:r>
            <a:r>
              <a:rPr lang="ja-JP" altLang="en-US" dirty="0" smtClean="0"/>
              <a:t>ことを示している。</a:t>
            </a:r>
            <a:endParaRPr kumimoji="1" lang="ja-JP" altLang="en-US" dirty="0"/>
          </a:p>
        </p:txBody>
      </p:sp>
    </p:spTree>
    <p:extLst>
      <p:ext uri="{BB962C8B-B14F-4D97-AF65-F5344CB8AC3E}">
        <p14:creationId xmlns:p14="http://schemas.microsoft.com/office/powerpoint/2010/main" val="391766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１８二世協\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538" y="393700"/>
            <a:ext cx="6384925" cy="607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01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被爆二世とは</a:t>
            </a:r>
            <a:endParaRPr kumimoji="1" lang="ja-JP" altLang="en-US" sz="3600" dirty="0"/>
          </a:p>
        </p:txBody>
      </p:sp>
      <p:sp>
        <p:nvSpPr>
          <p:cNvPr id="3" name="コンテンツ プレースホルダー 2"/>
          <p:cNvSpPr>
            <a:spLocks noGrp="1"/>
          </p:cNvSpPr>
          <p:nvPr>
            <p:ph idx="1"/>
          </p:nvPr>
        </p:nvSpPr>
        <p:spPr/>
        <p:txBody>
          <a:bodyPr>
            <a:normAutofit/>
          </a:bodyPr>
          <a:lstStyle/>
          <a:p>
            <a:pPr marL="0" indent="0" fontAlgn="base" hangingPunct="0">
              <a:buNone/>
            </a:pPr>
            <a:r>
              <a:rPr lang="ja-JP" altLang="en-US" b="1" cap="all" dirty="0" smtClean="0"/>
              <a:t>「</a:t>
            </a:r>
            <a:r>
              <a:rPr lang="ja-JP" altLang="ja-JP" b="1" cap="all" dirty="0" smtClean="0"/>
              <a:t>原爆</a:t>
            </a:r>
            <a:r>
              <a:rPr lang="ja-JP" altLang="ja-JP" b="1" cap="all" dirty="0"/>
              <a:t>被爆二世健康</a:t>
            </a:r>
            <a:r>
              <a:rPr lang="ja-JP" altLang="ja-JP" b="1" cap="all" dirty="0" smtClean="0"/>
              <a:t>診断</a:t>
            </a:r>
            <a:r>
              <a:rPr lang="ja-JP" altLang="en-US" b="1" cap="all" dirty="0" smtClean="0"/>
              <a:t>」の「</a:t>
            </a:r>
            <a:r>
              <a:rPr lang="ja-JP" altLang="ja-JP" b="1" cap="all" dirty="0" smtClean="0"/>
              <a:t>実施要領</a:t>
            </a:r>
            <a:r>
              <a:rPr lang="ja-JP" altLang="en-US" b="1" cap="all" dirty="0" smtClean="0"/>
              <a:t>」</a:t>
            </a:r>
            <a:r>
              <a:rPr lang="ja-JP" altLang="ja-JP" b="1" cap="all" dirty="0" smtClean="0"/>
              <a:t>に</a:t>
            </a:r>
            <a:r>
              <a:rPr lang="ja-JP" altLang="ja-JP" b="1" cap="all" dirty="0"/>
              <a:t>よれば以下の</a:t>
            </a:r>
            <a:r>
              <a:rPr lang="ja-JP" altLang="ja-JP" b="1" cap="all" dirty="0" smtClean="0"/>
              <a:t>とおり</a:t>
            </a:r>
            <a:r>
              <a:rPr lang="ja-JP" altLang="en-US" b="1" cap="all" dirty="0" smtClean="0"/>
              <a:t>である</a:t>
            </a:r>
            <a:r>
              <a:rPr lang="ja-JP" altLang="ja-JP" b="1" cap="all" dirty="0" smtClean="0"/>
              <a:t>。</a:t>
            </a:r>
            <a:endParaRPr lang="ja-JP" altLang="ja-JP" b="1" cap="all" dirty="0"/>
          </a:p>
          <a:p>
            <a:pPr marL="0" indent="0" fontAlgn="base" hangingPunct="0">
              <a:buNone/>
            </a:pPr>
            <a:r>
              <a:rPr lang="ja-JP" altLang="en-US" b="1" cap="all" dirty="0" smtClean="0"/>
              <a:t>　</a:t>
            </a:r>
            <a:r>
              <a:rPr lang="ja-JP" altLang="ja-JP" b="1" cap="all" dirty="0" smtClean="0"/>
              <a:t>①</a:t>
            </a:r>
            <a:r>
              <a:rPr lang="ja-JP" altLang="ja-JP" b="1" cap="all" dirty="0"/>
              <a:t>　　</a:t>
            </a:r>
            <a:r>
              <a:rPr lang="ja-JP" altLang="ja-JP" b="1" cap="all" dirty="0">
                <a:solidFill>
                  <a:srgbClr val="FF0000"/>
                </a:solidFill>
              </a:rPr>
              <a:t>両親またはそのどちらかが原爆被爆者</a:t>
            </a:r>
            <a:r>
              <a:rPr lang="ja-JP" altLang="ja-JP" b="1" cap="all" dirty="0"/>
              <a:t>で</a:t>
            </a:r>
            <a:r>
              <a:rPr lang="ja-JP" altLang="ja-JP" b="1" cap="all" dirty="0" smtClean="0"/>
              <a:t>あること</a:t>
            </a:r>
            <a:r>
              <a:rPr lang="ja-JP" altLang="ja-JP" b="1" cap="all" dirty="0"/>
              <a:t>。</a:t>
            </a:r>
          </a:p>
          <a:p>
            <a:pPr marL="0" indent="0" fontAlgn="base" hangingPunct="0">
              <a:buNone/>
            </a:pPr>
            <a:r>
              <a:rPr lang="ja-JP" altLang="en-US" b="1" cap="all" dirty="0" smtClean="0"/>
              <a:t>　</a:t>
            </a:r>
            <a:r>
              <a:rPr lang="ja-JP" altLang="ja-JP" b="1" cap="all" dirty="0" smtClean="0"/>
              <a:t>②</a:t>
            </a:r>
            <a:r>
              <a:rPr lang="ja-JP" altLang="ja-JP" b="1" cap="all" dirty="0"/>
              <a:t>　</a:t>
            </a:r>
            <a:r>
              <a:rPr lang="ja-JP" altLang="ja-JP" b="1" cap="all" dirty="0">
                <a:solidFill>
                  <a:srgbClr val="FF0000"/>
                </a:solidFill>
              </a:rPr>
              <a:t>①の原爆被爆者が長崎被爆の場合、１９４６年６月４日以降出生した者</a:t>
            </a:r>
            <a:r>
              <a:rPr lang="ja-JP" altLang="ja-JP" b="1" cap="all" dirty="0"/>
              <a:t>であること。</a:t>
            </a:r>
            <a:r>
              <a:rPr lang="ja-JP" altLang="ja-JP" b="1" cap="all" dirty="0">
                <a:solidFill>
                  <a:srgbClr val="FF0000"/>
                </a:solidFill>
              </a:rPr>
              <a:t>広島被爆の場合、６月１日以降出生した者で</a:t>
            </a:r>
            <a:r>
              <a:rPr lang="ja-JP" altLang="ja-JP" b="1" cap="all" dirty="0"/>
              <a:t>あること。</a:t>
            </a:r>
          </a:p>
          <a:p>
            <a:endParaRPr kumimoji="1" lang="ja-JP" altLang="en-US" dirty="0"/>
          </a:p>
        </p:txBody>
      </p:sp>
    </p:spTree>
    <p:extLst>
      <p:ext uri="{BB962C8B-B14F-4D97-AF65-F5344CB8AC3E}">
        <p14:creationId xmlns:p14="http://schemas.microsoft.com/office/powerpoint/2010/main" val="569978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600" dirty="0" smtClean="0"/>
              <a:t>全国被爆二世協の取り組み</a:t>
            </a:r>
            <a:r>
              <a:rPr kumimoji="1" lang="en-US" altLang="ja-JP" sz="3600" dirty="0" smtClean="0"/>
              <a:t/>
            </a:r>
            <a:br>
              <a:rPr kumimoji="1" lang="en-US" altLang="ja-JP" sz="3600" dirty="0" smtClean="0"/>
            </a:br>
            <a:r>
              <a:rPr lang="ja-JP" altLang="en-US" sz="2600" b="1" dirty="0">
                <a:latin typeface="+mn-ea"/>
                <a:ea typeface="+mn-ea"/>
              </a:rPr>
              <a:t>将来世代を</a:t>
            </a:r>
            <a:r>
              <a:rPr lang="ja-JP" altLang="en-US" sz="2600" b="1" dirty="0" smtClean="0">
                <a:latin typeface="+mn-ea"/>
                <a:ea typeface="+mn-ea"/>
              </a:rPr>
              <a:t>含む核被害者の人権確立と核廃絶をめざす</a:t>
            </a:r>
            <a:endParaRPr kumimoji="1" lang="ja-JP" altLang="en-US" sz="2600" b="1" dirty="0">
              <a:latin typeface="+mn-ea"/>
              <a:ea typeface="+mn-ea"/>
            </a:endParaRPr>
          </a:p>
        </p:txBody>
      </p:sp>
      <p:sp>
        <p:nvSpPr>
          <p:cNvPr id="3" name="コンテンツ プレースホルダー 2"/>
          <p:cNvSpPr>
            <a:spLocks noGrp="1"/>
          </p:cNvSpPr>
          <p:nvPr>
            <p:ph idx="1"/>
          </p:nvPr>
        </p:nvSpPr>
        <p:spPr/>
        <p:txBody>
          <a:bodyPr>
            <a:normAutofit fontScale="62500" lnSpcReduction="20000"/>
          </a:bodyPr>
          <a:lstStyle/>
          <a:p>
            <a:pPr marL="0" indent="0">
              <a:buNone/>
            </a:pPr>
            <a:r>
              <a:rPr kumimoji="1" lang="ja-JP" altLang="en-US" dirty="0" smtClean="0"/>
              <a:t>　</a:t>
            </a:r>
            <a:r>
              <a:rPr kumimoji="1" lang="ja-JP" altLang="en-US" sz="3600" dirty="0" smtClean="0"/>
              <a:t>被爆二世は</a:t>
            </a:r>
            <a:r>
              <a:rPr kumimoji="1" lang="ja-JP" altLang="en-US" sz="3600" dirty="0" smtClean="0">
                <a:solidFill>
                  <a:srgbClr val="FF0000"/>
                </a:solidFill>
              </a:rPr>
              <a:t>原爆放射線の遺伝的影響を否定できない</a:t>
            </a:r>
            <a:r>
              <a:rPr lang="ja-JP" altLang="en-US" sz="3600" dirty="0" smtClean="0">
                <a:solidFill>
                  <a:srgbClr val="FF0000"/>
                </a:solidFill>
              </a:rPr>
              <a:t>核（原爆）の被害者</a:t>
            </a:r>
            <a:r>
              <a:rPr lang="ja-JP" altLang="en-US" sz="3600" dirty="0" smtClean="0"/>
              <a:t>であると、</a:t>
            </a:r>
            <a:r>
              <a:rPr lang="ja-JP" altLang="en-US" sz="3600" dirty="0" smtClean="0">
                <a:solidFill>
                  <a:srgbClr val="FF0000"/>
                </a:solidFill>
              </a:rPr>
              <a:t>被爆二・三世を５号被爆者と位置づけ、国家補償を明記した援護法の適用</a:t>
            </a:r>
            <a:r>
              <a:rPr lang="ja-JP" altLang="en-US" sz="3600" dirty="0" smtClean="0"/>
              <a:t>を</a:t>
            </a:r>
            <a:r>
              <a:rPr lang="ja-JP" altLang="en-US" sz="3600" dirty="0" smtClean="0"/>
              <a:t>求めて、３７万筆を超える「原爆被爆二世の援護を求める署名」を提出するなど国（厚生労働省）と交渉を行ったり、国会への働きかけを行ってきたが、</a:t>
            </a:r>
            <a:r>
              <a:rPr lang="ja-JP" altLang="en-US" sz="3600" dirty="0" smtClean="0"/>
              <a:t>未だに実現していない。</a:t>
            </a:r>
            <a:endParaRPr lang="en-US" altLang="ja-JP" sz="3600" dirty="0" smtClean="0"/>
          </a:p>
          <a:p>
            <a:pPr marL="0" indent="0">
              <a:buNone/>
            </a:pPr>
            <a:r>
              <a:rPr lang="ja-JP" altLang="en-US" sz="3600" dirty="0"/>
              <a:t>　</a:t>
            </a:r>
            <a:endParaRPr lang="en-US" altLang="ja-JP" sz="3600" dirty="0" smtClean="0"/>
          </a:p>
          <a:p>
            <a:pPr marL="0" indent="0">
              <a:buNone/>
            </a:pPr>
            <a:r>
              <a:rPr lang="ja-JP" altLang="en-US" sz="3600" dirty="0" smtClean="0"/>
              <a:t>　被爆７０年以降、</a:t>
            </a:r>
            <a:r>
              <a:rPr lang="ja-JP" altLang="en-US" sz="3600" dirty="0" smtClean="0">
                <a:solidFill>
                  <a:srgbClr val="FF0000"/>
                </a:solidFill>
              </a:rPr>
              <a:t>被爆二世自らが核被害者であることを自覚し</a:t>
            </a:r>
            <a:r>
              <a:rPr lang="ja-JP" altLang="en-US" sz="3600" dirty="0" smtClean="0"/>
              <a:t>、</a:t>
            </a:r>
            <a:r>
              <a:rPr lang="ja-JP" altLang="en-US" sz="3600" dirty="0" smtClean="0">
                <a:solidFill>
                  <a:srgbClr val="FF0000"/>
                </a:solidFill>
              </a:rPr>
              <a:t>放射線の次世代への影響こそが核による人権侵害の最たるものの一つであることを、自らの体験を踏まえて訴え</a:t>
            </a:r>
            <a:r>
              <a:rPr lang="ja-JP" altLang="en-US" sz="3600" dirty="0" smtClean="0"/>
              <a:t>、被爆者が高齢化していく中で、被爆二世が原水禁運動の先頭に立ち、</a:t>
            </a:r>
            <a:r>
              <a:rPr lang="ja-JP" altLang="en-US" sz="3600" dirty="0" smtClean="0">
                <a:solidFill>
                  <a:srgbClr val="FF0000"/>
                </a:solidFill>
              </a:rPr>
              <a:t>将来世代を含む核被害者の人権確立と原発を含む核廃絶をめざすことが、被爆二世も使命であり、責務であるという自覚をもって取り組むに至っている</a:t>
            </a:r>
            <a:r>
              <a:rPr lang="ja-JP" altLang="en-US" sz="3600" dirty="0" smtClean="0"/>
              <a:t>。</a:t>
            </a:r>
            <a:endParaRPr lang="en-US" altLang="ja-JP" sz="3600" dirty="0" smtClean="0"/>
          </a:p>
          <a:p>
            <a:pPr marL="0" indent="0">
              <a:buNone/>
            </a:pPr>
            <a:r>
              <a:rPr kumimoji="1" lang="ja-JP" altLang="en-US" sz="3400" dirty="0"/>
              <a:t>　</a:t>
            </a:r>
          </a:p>
        </p:txBody>
      </p:sp>
    </p:spTree>
    <p:extLst>
      <p:ext uri="{BB962C8B-B14F-4D97-AF65-F5344CB8AC3E}">
        <p14:creationId xmlns:p14="http://schemas.microsoft.com/office/powerpoint/2010/main" val="740392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flipV="1">
            <a:off x="457200" y="228919"/>
            <a:ext cx="8229600" cy="45719"/>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457200" y="260648"/>
            <a:ext cx="8229600" cy="5865515"/>
          </a:xfrm>
        </p:spPr>
        <p:txBody>
          <a:bodyPr>
            <a:normAutofit fontScale="92500" lnSpcReduction="10000"/>
          </a:bodyPr>
          <a:lstStyle/>
          <a:p>
            <a:pPr marL="0" indent="0">
              <a:buNone/>
            </a:pPr>
            <a:r>
              <a:rPr kumimoji="1" lang="ja-JP" altLang="en-US" dirty="0" smtClean="0"/>
              <a:t>　</a:t>
            </a:r>
            <a:r>
              <a:rPr lang="ja-JP" altLang="en-US" dirty="0" smtClean="0">
                <a:solidFill>
                  <a:srgbClr val="FF0000"/>
                </a:solidFill>
              </a:rPr>
              <a:t>国内的</a:t>
            </a:r>
            <a:r>
              <a:rPr lang="ja-JP" altLang="en-US" dirty="0" smtClean="0"/>
              <a:t>には、「</a:t>
            </a:r>
            <a:r>
              <a:rPr lang="ja-JP" altLang="en-US" dirty="0" smtClean="0">
                <a:solidFill>
                  <a:srgbClr val="FF0000"/>
                </a:solidFill>
              </a:rPr>
              <a:t>原爆被爆二世の援護を求める集団訴訟（被爆二世集団訴訟）</a:t>
            </a:r>
            <a:r>
              <a:rPr lang="ja-JP" altLang="en-US" dirty="0" smtClean="0"/>
              <a:t>」を通して、被爆二世が原爆の被害者、第五の被爆者であることを認めさせ</a:t>
            </a:r>
            <a:r>
              <a:rPr lang="ja-JP" altLang="en-US" dirty="0" smtClean="0">
                <a:solidFill>
                  <a:srgbClr val="FF0000"/>
                </a:solidFill>
              </a:rPr>
              <a:t>援護法の適用</a:t>
            </a:r>
            <a:r>
              <a:rPr lang="ja-JP" altLang="en-US" dirty="0" smtClean="0"/>
              <a:t>をめざしている。</a:t>
            </a:r>
            <a:endParaRPr lang="en-US" altLang="ja-JP" dirty="0" smtClean="0"/>
          </a:p>
          <a:p>
            <a:pPr marL="0" indent="0">
              <a:buNone/>
            </a:pPr>
            <a:r>
              <a:rPr lang="ja-JP" altLang="en-US" dirty="0"/>
              <a:t>　</a:t>
            </a:r>
            <a:r>
              <a:rPr lang="ja-JP" altLang="en-US" dirty="0" smtClean="0">
                <a:solidFill>
                  <a:srgbClr val="FF0000"/>
                </a:solidFill>
              </a:rPr>
              <a:t>国際的</a:t>
            </a:r>
            <a:r>
              <a:rPr lang="ja-JP" altLang="en-US" dirty="0" smtClean="0"/>
              <a:t>には、</a:t>
            </a:r>
            <a:r>
              <a:rPr lang="ja-JP" altLang="en-US" dirty="0" smtClean="0">
                <a:solidFill>
                  <a:srgbClr val="FF0000"/>
                </a:solidFill>
              </a:rPr>
              <a:t>国連</a:t>
            </a:r>
            <a:r>
              <a:rPr lang="ja-JP" altLang="en-US" dirty="0" smtClean="0"/>
              <a:t>で、</a:t>
            </a:r>
            <a:r>
              <a:rPr lang="ja-JP" altLang="en-US" dirty="0" smtClean="0">
                <a:solidFill>
                  <a:srgbClr val="FF0000"/>
                </a:solidFill>
              </a:rPr>
              <a:t>被爆二世や将来世代を含む核被害者の人権確立と核廃絶</a:t>
            </a:r>
            <a:r>
              <a:rPr lang="ja-JP" altLang="en-US" dirty="0" smtClean="0"/>
              <a:t>を訴え、その実現をめざしている。</a:t>
            </a:r>
            <a:endParaRPr lang="en-US" altLang="ja-JP" dirty="0" smtClean="0"/>
          </a:p>
          <a:p>
            <a:pPr marL="0" indent="0">
              <a:buNone/>
            </a:pPr>
            <a:endParaRPr lang="en-US" altLang="ja-JP" dirty="0" smtClean="0"/>
          </a:p>
          <a:p>
            <a:pPr marL="0" indent="0">
              <a:buNone/>
            </a:pPr>
            <a:r>
              <a:rPr lang="ja-JP" altLang="en-US" dirty="0" smtClean="0"/>
              <a:t>→再びヒバクシャをつくらないために、</a:t>
            </a:r>
            <a:r>
              <a:rPr lang="ja-JP" altLang="en-US" dirty="0" smtClean="0">
                <a:solidFill>
                  <a:srgbClr val="FF0000"/>
                </a:solidFill>
              </a:rPr>
              <a:t>日本政府が</a:t>
            </a:r>
            <a:r>
              <a:rPr lang="ja-JP" altLang="en-US" dirty="0" smtClean="0"/>
              <a:t>「核の傘」から脱却し、核兵器禁止条約に署名・批准すること、</a:t>
            </a:r>
            <a:r>
              <a:rPr lang="ja-JP" altLang="en-US" dirty="0" smtClean="0">
                <a:solidFill>
                  <a:srgbClr val="FF0000"/>
                </a:solidFill>
              </a:rPr>
              <a:t>核廃絶へ向けて国際社会で先頭に立つ</a:t>
            </a:r>
            <a:r>
              <a:rPr lang="ja-JP" altLang="en-US" dirty="0" smtClean="0"/>
              <a:t>ことにつながり、</a:t>
            </a:r>
            <a:r>
              <a:rPr lang="ja-JP" altLang="en-US" dirty="0" smtClean="0">
                <a:solidFill>
                  <a:srgbClr val="FF0000"/>
                </a:solidFill>
              </a:rPr>
              <a:t>脱原発へとエネルギー政策を転換</a:t>
            </a:r>
            <a:r>
              <a:rPr lang="ja-JP" altLang="en-US" dirty="0" smtClean="0"/>
              <a:t>させる力になる。</a:t>
            </a:r>
            <a:endParaRPr kumimoji="1" lang="ja-JP" altLang="en-US" dirty="0"/>
          </a:p>
        </p:txBody>
      </p:sp>
    </p:spTree>
    <p:extLst>
      <p:ext uri="{BB962C8B-B14F-4D97-AF65-F5344CB8AC3E}">
        <p14:creationId xmlns:p14="http://schemas.microsoft.com/office/powerpoint/2010/main" val="1930093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1522</TotalTime>
  <Words>382</Words>
  <Application>Microsoft Office PowerPoint</Application>
  <PresentationFormat>画面に合わせる (4:3)</PresentationFormat>
  <Paragraphs>92</Paragraphs>
  <Slides>24</Slides>
  <Notes>0</Notes>
  <HiddenSlides>1</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26" baseType="lpstr">
      <vt:lpstr>Office ​​テーマ</vt:lpstr>
      <vt:lpstr>Acrobat Document</vt:lpstr>
      <vt:lpstr> 被爆二世、三世の課題  －　将来世代を含む核被害者の人権確立 と核廃絶をめざして　－    全国被爆二世団体連絡協議会　会長　崎山昇 </vt:lpstr>
      <vt:lpstr>はじめに  　全国被爆二世団体連絡協議会 （全国被爆二世協）の目的</vt:lpstr>
      <vt:lpstr>被爆者の分類・定義（援護法第１条）</vt:lpstr>
      <vt:lpstr>私の両親のこと、 　　　そして被爆二世が置かれた状況</vt:lpstr>
      <vt:lpstr>PowerPoint プレゼンテーション</vt:lpstr>
      <vt:lpstr>PowerPoint プレゼンテーション</vt:lpstr>
      <vt:lpstr>被爆二世とは</vt:lpstr>
      <vt:lpstr>全国被爆二世協の取り組み 将来世代を含む核被害者の人権確立と核廃絶をめざす</vt:lpstr>
      <vt:lpstr>PowerPoint プレゼンテーション</vt:lpstr>
      <vt:lpstr>被爆二世集団訴訟</vt:lpstr>
      <vt:lpstr>広島地裁・長崎地裁へ向かう 広島・長崎の原告団・弁護団</vt:lpstr>
      <vt:lpstr>私たちの主張</vt:lpstr>
      <vt:lpstr>PowerPoint プレゼンテーション</vt:lpstr>
      <vt:lpstr>国連人権理事会での取り組み </vt:lpstr>
      <vt:lpstr>１０月１６日　国連欧州本部 </vt:lpstr>
      <vt:lpstr>国連欧州本部の国連人権理事会がある建物</vt:lpstr>
      <vt:lpstr>PowerPoint プレゼンテーション</vt:lpstr>
      <vt:lpstr>核不拡散条約（NPT）再検討会議 第２回準備委員会での取り組み</vt:lpstr>
      <vt:lpstr> 国連欧州本部 </vt:lpstr>
      <vt:lpstr> ５月２日（水）　　　　　－サイドイベント ヒロシマ・ナガサキの被爆二世の訴え（声） 軍縮を推し進め、将来世代を含む 核兵器被害者（ヒバクシャ）の人権を護るために 主催：全国被爆二世団体連絡協議会 </vt:lpstr>
      <vt:lpstr>今後の取り組み </vt:lpstr>
      <vt:lpstr>PowerPoint プレゼンテーション</vt:lpstr>
      <vt:lpstr>世界の核被害者との連帯、次の世代への継承</vt:lpstr>
      <vt:lpstr> 最後に－ご理解とご支援、ご協力を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被爆二世運動と核廃絶</dc:title>
  <dc:creator>USER</dc:creator>
  <cp:lastModifiedBy>USER</cp:lastModifiedBy>
  <cp:revision>106</cp:revision>
  <cp:lastPrinted>2020-06-28T00:49:15Z</cp:lastPrinted>
  <dcterms:created xsi:type="dcterms:W3CDTF">2018-06-17T04:56:32Z</dcterms:created>
  <dcterms:modified xsi:type="dcterms:W3CDTF">2020-07-06T01:05:20Z</dcterms:modified>
</cp:coreProperties>
</file>