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256" r:id="rId2"/>
    <p:sldId id="269" r:id="rId3"/>
    <p:sldId id="257" r:id="rId4"/>
    <p:sldId id="268" r:id="rId5"/>
    <p:sldId id="265" r:id="rId6"/>
    <p:sldId id="289" r:id="rId7"/>
    <p:sldId id="285" r:id="rId8"/>
    <p:sldId id="290" r:id="rId9"/>
    <p:sldId id="288" r:id="rId10"/>
    <p:sldId id="286" r:id="rId11"/>
    <p:sldId id="291"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3B3DE-A618-48CD-BCD9-0DF9A974CD4C}" type="datetimeFigureOut">
              <a:rPr kumimoji="1" lang="ja-JP" altLang="en-US" smtClean="0"/>
              <a:t>2020/7/16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8E302C-49DC-45E9-88E3-DAF125AC6057}" type="slidenum">
              <a:rPr kumimoji="1" lang="ja-JP" altLang="en-US" smtClean="0"/>
              <a:t>‹#›</a:t>
            </a:fld>
            <a:endParaRPr kumimoji="1" lang="ja-JP" altLang="en-US"/>
          </a:p>
        </p:txBody>
      </p:sp>
    </p:spTree>
    <p:extLst>
      <p:ext uri="{BB962C8B-B14F-4D97-AF65-F5344CB8AC3E}">
        <p14:creationId xmlns:p14="http://schemas.microsoft.com/office/powerpoint/2010/main" val="23222065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3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4113185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131003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176981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66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157057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319814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299147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35648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9F21EBA-E57C-4E8D-B1DD-3484ACDED3B4}"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148629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9F21EBA-E57C-4E8D-B1DD-3484ACDED3B4}"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AC7101-F13E-44A4-B8A8-AAFE787B9FBD}" type="slidenum">
              <a:rPr kumimoji="1" lang="ja-JP" altLang="en-US" smtClean="0"/>
              <a:t>‹#›</a:t>
            </a:fld>
            <a:endParaRPr kumimoji="1" lang="ja-JP" altLang="en-US"/>
          </a:p>
        </p:txBody>
      </p:sp>
    </p:spTree>
    <p:extLst>
      <p:ext uri="{BB962C8B-B14F-4D97-AF65-F5344CB8AC3E}">
        <p14:creationId xmlns:p14="http://schemas.microsoft.com/office/powerpoint/2010/main" val="348403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35A730-EE29-4C92-AF29-D60339A5A028}" type="datetimeFigureOut">
              <a:rPr kumimoji="1" lang="ja-JP" altLang="en-US" smtClean="0"/>
              <a:t>2020/7/16</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47EF37-7A77-445D-9A2F-F5EFC0C7E149}"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809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1BE8C-BBE0-4834-9703-3E2510BD6DB2}"/>
              </a:ext>
            </a:extLst>
          </p:cNvPr>
          <p:cNvSpPr>
            <a:spLocks noGrp="1"/>
          </p:cNvSpPr>
          <p:nvPr>
            <p:ph type="ctrTitle"/>
          </p:nvPr>
        </p:nvSpPr>
        <p:spPr/>
        <p:txBody>
          <a:bodyPr>
            <a:normAutofit/>
          </a:bodyPr>
          <a:lstStyle/>
          <a:p>
            <a:pPr algn="ctr"/>
            <a:r>
              <a:rPr kumimoji="1" lang="ja-JP" altLang="en-US" sz="7200" dirty="0"/>
              <a:t>被爆体験の継承、</a:t>
            </a:r>
            <a:br>
              <a:rPr kumimoji="1" lang="en-US" altLang="ja-JP" sz="7200" dirty="0"/>
            </a:br>
            <a:r>
              <a:rPr kumimoji="1" lang="ja-JP" altLang="en-US" sz="7200" dirty="0"/>
              <a:t>高校生平和大使の役割</a:t>
            </a:r>
          </a:p>
        </p:txBody>
      </p:sp>
      <p:sp>
        <p:nvSpPr>
          <p:cNvPr id="3" name="字幕 2">
            <a:extLst>
              <a:ext uri="{FF2B5EF4-FFF2-40B4-BE49-F238E27FC236}">
                <a16:creationId xmlns:a16="http://schemas.microsoft.com/office/drawing/2014/main" id="{40A64B39-B137-441C-9351-E433FE7C1094}"/>
              </a:ext>
            </a:extLst>
          </p:cNvPr>
          <p:cNvSpPr>
            <a:spLocks noGrp="1"/>
          </p:cNvSpPr>
          <p:nvPr>
            <p:ph type="subTitle" idx="1"/>
          </p:nvPr>
        </p:nvSpPr>
        <p:spPr>
          <a:xfrm>
            <a:off x="1524000" y="4770879"/>
            <a:ext cx="9144000" cy="1655762"/>
          </a:xfrm>
        </p:spPr>
        <p:txBody>
          <a:bodyPr/>
          <a:lstStyle/>
          <a:p>
            <a:r>
              <a:rPr kumimoji="1" lang="ja-JP" altLang="en-US" dirty="0"/>
              <a:t>第</a:t>
            </a:r>
            <a:r>
              <a:rPr kumimoji="1" lang="en-US" altLang="ja-JP" dirty="0"/>
              <a:t>15</a:t>
            </a:r>
            <a:r>
              <a:rPr kumimoji="1" lang="ja-JP" altLang="en-US" dirty="0"/>
              <a:t>代高校生平和大使　相原由奈</a:t>
            </a:r>
            <a:endParaRPr kumimoji="1" lang="en-US" altLang="ja-JP" dirty="0"/>
          </a:p>
          <a:p>
            <a:r>
              <a:rPr lang="ja-JP" altLang="en-US" dirty="0"/>
              <a:t>原水禁大会特別分科会</a:t>
            </a:r>
            <a:endParaRPr lang="en-US" altLang="ja-JP" dirty="0"/>
          </a:p>
          <a:p>
            <a:r>
              <a:rPr lang="en-US" altLang="ja-JP" dirty="0"/>
              <a:t>2020</a:t>
            </a:r>
            <a:r>
              <a:rPr lang="ja-JP" altLang="en-US" dirty="0"/>
              <a:t>年</a:t>
            </a:r>
            <a:r>
              <a:rPr lang="en-US" altLang="ja-JP" dirty="0"/>
              <a:t>8</a:t>
            </a:r>
            <a:r>
              <a:rPr lang="ja-JP" altLang="en-US" dirty="0"/>
              <a:t>月</a:t>
            </a:r>
            <a:r>
              <a:rPr lang="en-US" altLang="ja-JP" dirty="0"/>
              <a:t>5</a:t>
            </a:r>
            <a:r>
              <a:rPr lang="ja-JP" altLang="en-US" dirty="0"/>
              <a:t>日（収録日：</a:t>
            </a:r>
            <a:r>
              <a:rPr lang="en-US" altLang="ja-JP" dirty="0"/>
              <a:t>2020</a:t>
            </a:r>
            <a:r>
              <a:rPr lang="ja-JP" altLang="en-US" dirty="0"/>
              <a:t>年</a:t>
            </a:r>
            <a:r>
              <a:rPr lang="en-US" altLang="ja-JP" dirty="0"/>
              <a:t>7</a:t>
            </a:r>
            <a:r>
              <a:rPr lang="ja-JP" altLang="en-US" dirty="0"/>
              <a:t>月</a:t>
            </a:r>
            <a:r>
              <a:rPr lang="en-US" altLang="ja-JP" dirty="0"/>
              <a:t>16</a:t>
            </a:r>
            <a:r>
              <a:rPr lang="ja-JP" altLang="en-US" dirty="0"/>
              <a:t>日）</a:t>
            </a:r>
            <a:endParaRPr kumimoji="1" lang="ja-JP" altLang="en-US" dirty="0"/>
          </a:p>
        </p:txBody>
      </p:sp>
    </p:spTree>
    <p:extLst>
      <p:ext uri="{BB962C8B-B14F-4D97-AF65-F5344CB8AC3E}">
        <p14:creationId xmlns:p14="http://schemas.microsoft.com/office/powerpoint/2010/main" val="1735646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1CED0-927D-474B-A309-6AEE04885669}"/>
              </a:ext>
            </a:extLst>
          </p:cNvPr>
          <p:cNvSpPr>
            <a:spLocks noGrp="1"/>
          </p:cNvSpPr>
          <p:nvPr>
            <p:ph type="title"/>
          </p:nvPr>
        </p:nvSpPr>
        <p:spPr/>
        <p:txBody>
          <a:bodyPr>
            <a:normAutofit/>
          </a:bodyPr>
          <a:lstStyle/>
          <a:p>
            <a:r>
              <a:rPr kumimoji="1" lang="ja-JP" altLang="en-US" sz="3600" dirty="0"/>
              <a:t>おわりに</a:t>
            </a:r>
            <a:r>
              <a:rPr lang="ja-JP" altLang="en-US" sz="3600" dirty="0"/>
              <a:t>（今、私にできる「被爆体験の継承」とは）</a:t>
            </a:r>
            <a:endParaRPr kumimoji="1" lang="ja-JP" altLang="en-US" sz="3600" dirty="0"/>
          </a:p>
        </p:txBody>
      </p:sp>
      <p:pic>
        <p:nvPicPr>
          <p:cNvPr id="4" name="コンテンツ プレースホルダー 3">
            <a:extLst>
              <a:ext uri="{FF2B5EF4-FFF2-40B4-BE49-F238E27FC236}">
                <a16:creationId xmlns:a16="http://schemas.microsoft.com/office/drawing/2014/main" id="{997D2DBF-9528-4A8C-8F4A-FCC97F64267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b="45440"/>
          <a:stretch/>
        </p:blipFill>
        <p:spPr>
          <a:xfrm>
            <a:off x="361307" y="2225632"/>
            <a:ext cx="5244364" cy="2145990"/>
          </a:xfrm>
          <a:prstGeom prst="rect">
            <a:avLst/>
          </a:prstGeom>
        </p:spPr>
      </p:pic>
      <p:sp>
        <p:nvSpPr>
          <p:cNvPr id="7" name="テキスト ボックス 6">
            <a:extLst>
              <a:ext uri="{FF2B5EF4-FFF2-40B4-BE49-F238E27FC236}">
                <a16:creationId xmlns:a16="http://schemas.microsoft.com/office/drawing/2014/main" id="{8FFAB4A2-375D-4881-94BE-22D4CD24976B}"/>
              </a:ext>
            </a:extLst>
          </p:cNvPr>
          <p:cNvSpPr txBox="1"/>
          <p:nvPr/>
        </p:nvSpPr>
        <p:spPr>
          <a:xfrm>
            <a:off x="0" y="4460681"/>
            <a:ext cx="12192000" cy="1742080"/>
          </a:xfrm>
          <a:prstGeom prst="rect">
            <a:avLst/>
          </a:prstGeom>
          <a:noFill/>
        </p:spPr>
        <p:txBody>
          <a:bodyPr wrap="square" rtlCol="0">
            <a:spAutoFit/>
          </a:bodyPr>
          <a:lstStyle/>
          <a:p>
            <a:r>
              <a:rPr kumimoji="1" lang="ja-JP" altLang="en-US" sz="2800" dirty="0"/>
              <a:t>　　　　　　　　　　　　　　　　　　　　　　　⇓</a:t>
            </a:r>
            <a:endParaRPr kumimoji="1" lang="en-US" altLang="ja-JP" sz="2800" dirty="0"/>
          </a:p>
          <a:p>
            <a:pPr algn="ctr">
              <a:lnSpc>
                <a:spcPct val="150000"/>
              </a:lnSpc>
            </a:pPr>
            <a:r>
              <a:rPr kumimoji="1" lang="ja-JP" altLang="en-US" sz="2800" dirty="0"/>
              <a:t>・「１００％の理解は不可能であること」が大前提であるが、誠実に向き合ってみる。</a:t>
            </a:r>
            <a:endParaRPr kumimoji="1" lang="en-US" altLang="ja-JP" sz="2800" dirty="0"/>
          </a:p>
          <a:p>
            <a:pPr algn="ctr">
              <a:lnSpc>
                <a:spcPct val="150000"/>
              </a:lnSpc>
            </a:pPr>
            <a:r>
              <a:rPr kumimoji="1" lang="ja-JP" altLang="en-US" sz="2800" dirty="0"/>
              <a:t>・一緒に泣いたり、笑ったりしながら、被爆者の方々と共に今を生きること。</a:t>
            </a:r>
          </a:p>
        </p:txBody>
      </p:sp>
      <p:sp>
        <p:nvSpPr>
          <p:cNvPr id="3" name="テキスト ボックス 2">
            <a:extLst>
              <a:ext uri="{FF2B5EF4-FFF2-40B4-BE49-F238E27FC236}">
                <a16:creationId xmlns:a16="http://schemas.microsoft.com/office/drawing/2014/main" id="{0D0B9103-DB8E-4298-9501-6DDC19B93599}"/>
              </a:ext>
            </a:extLst>
          </p:cNvPr>
          <p:cNvSpPr txBox="1"/>
          <p:nvPr/>
        </p:nvSpPr>
        <p:spPr>
          <a:xfrm>
            <a:off x="5605671" y="1659717"/>
            <a:ext cx="6448506" cy="3277820"/>
          </a:xfrm>
          <a:prstGeom prst="rect">
            <a:avLst/>
          </a:prstGeom>
          <a:noFill/>
        </p:spPr>
        <p:txBody>
          <a:bodyPr wrap="square" rtlCol="0">
            <a:spAutoFit/>
          </a:bodyPr>
          <a:lstStyle/>
          <a:p>
            <a:pPr>
              <a:lnSpc>
                <a:spcPct val="150000"/>
              </a:lnSpc>
            </a:pPr>
            <a:r>
              <a:rPr kumimoji="1" lang="en-US" altLang="ja-JP" dirty="0"/>
              <a:t>【</a:t>
            </a:r>
            <a:r>
              <a:rPr kumimoji="1" lang="ja-JP" altLang="en-US" dirty="0"/>
              <a:t>ブラジルに住む被爆者</a:t>
            </a:r>
            <a:r>
              <a:rPr kumimoji="1" lang="en-US" altLang="ja-JP" dirty="0"/>
              <a:t>10</a:t>
            </a:r>
            <a:r>
              <a:rPr kumimoji="1" lang="ja-JP" altLang="en-US" dirty="0"/>
              <a:t>名と向き合って、教えていただいた事</a:t>
            </a:r>
            <a:r>
              <a:rPr kumimoji="1" lang="en-US" altLang="ja-JP" dirty="0"/>
              <a:t>】</a:t>
            </a:r>
          </a:p>
          <a:p>
            <a:pPr>
              <a:lnSpc>
                <a:spcPct val="150000"/>
              </a:lnSpc>
            </a:pPr>
            <a:r>
              <a:rPr lang="ja-JP" altLang="en-US" dirty="0"/>
              <a:t>・二度と戦争をしてはいけない。</a:t>
            </a:r>
            <a:endParaRPr lang="en-US" altLang="ja-JP" dirty="0"/>
          </a:p>
          <a:p>
            <a:pPr>
              <a:lnSpc>
                <a:spcPct val="150000"/>
              </a:lnSpc>
            </a:pPr>
            <a:r>
              <a:rPr kumimoji="1" lang="ja-JP" altLang="en-US" dirty="0"/>
              <a:t>・核兵器はいらない。</a:t>
            </a:r>
            <a:endParaRPr kumimoji="1" lang="en-US" altLang="ja-JP" dirty="0"/>
          </a:p>
          <a:p>
            <a:pPr>
              <a:lnSpc>
                <a:spcPct val="150000"/>
              </a:lnSpc>
            </a:pPr>
            <a:r>
              <a:rPr kumimoji="1" lang="ja-JP" altLang="en-US" dirty="0"/>
              <a:t>・「被爆者の気持ちは体験した者にしか、わからない」</a:t>
            </a:r>
            <a:endParaRPr kumimoji="1" lang="en-US" altLang="ja-JP" dirty="0"/>
          </a:p>
          <a:p>
            <a:pPr>
              <a:lnSpc>
                <a:spcPct val="150000"/>
              </a:lnSpc>
            </a:pPr>
            <a:r>
              <a:rPr lang="ja-JP" altLang="en-US" dirty="0"/>
              <a:t>　「あまり体験を語ることはしない、思い出すことが辛いから」</a:t>
            </a:r>
            <a:endParaRPr kumimoji="1" lang="en-US" altLang="ja-JP" dirty="0"/>
          </a:p>
          <a:p>
            <a:pPr>
              <a:lnSpc>
                <a:spcPct val="150000"/>
              </a:lnSpc>
            </a:pPr>
            <a:r>
              <a:rPr lang="ja-JP" altLang="en-US" dirty="0"/>
              <a:t>　（語ってくださることも容易なことではない、ということ）</a:t>
            </a:r>
            <a:endParaRPr lang="en-US" altLang="ja-JP" dirty="0"/>
          </a:p>
          <a:p>
            <a:pPr>
              <a:lnSpc>
                <a:spcPct val="150000"/>
              </a:lnSpc>
            </a:pPr>
            <a:r>
              <a:rPr kumimoji="1" lang="ja-JP" altLang="en-US" dirty="0"/>
              <a:t>・「聴きに来てくれて、ありがとう。がんばって。」</a:t>
            </a:r>
            <a:endParaRPr kumimoji="1" lang="en-US" altLang="ja-JP" dirty="0"/>
          </a:p>
          <a:p>
            <a:endParaRPr kumimoji="1" lang="ja-JP" altLang="en-US" dirty="0"/>
          </a:p>
        </p:txBody>
      </p:sp>
    </p:spTree>
    <p:extLst>
      <p:ext uri="{BB962C8B-B14F-4D97-AF65-F5344CB8AC3E}">
        <p14:creationId xmlns:p14="http://schemas.microsoft.com/office/powerpoint/2010/main" val="1415666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A82C29F-B6D2-4B36-95BC-DCCC857B8C06}"/>
              </a:ext>
            </a:extLst>
          </p:cNvPr>
          <p:cNvSpPr txBox="1"/>
          <p:nvPr/>
        </p:nvSpPr>
        <p:spPr>
          <a:xfrm>
            <a:off x="1296062" y="747423"/>
            <a:ext cx="11966713" cy="4936031"/>
          </a:xfrm>
          <a:prstGeom prst="rect">
            <a:avLst/>
          </a:prstGeom>
          <a:noFill/>
        </p:spPr>
        <p:txBody>
          <a:bodyPr wrap="square" rtlCol="0">
            <a:spAutoFit/>
          </a:bodyPr>
          <a:lstStyle/>
          <a:p>
            <a:pPr>
              <a:lnSpc>
                <a:spcPct val="150000"/>
              </a:lnSpc>
            </a:pPr>
            <a:r>
              <a:rPr kumimoji="1" lang="ja-JP" altLang="en-US" sz="5400" dirty="0"/>
              <a:t>本日は、ご視聴いただき</a:t>
            </a:r>
            <a:endParaRPr kumimoji="1" lang="en-US" altLang="ja-JP" sz="5400" dirty="0"/>
          </a:p>
          <a:p>
            <a:pPr algn="ctr">
              <a:lnSpc>
                <a:spcPct val="150000"/>
              </a:lnSpc>
            </a:pPr>
            <a:r>
              <a:rPr kumimoji="1" lang="ja-JP" altLang="en-US" sz="5400" dirty="0"/>
              <a:t>ありがとうございました。</a:t>
            </a:r>
            <a:endParaRPr kumimoji="1" lang="en-US" altLang="ja-JP" sz="5400" dirty="0"/>
          </a:p>
          <a:p>
            <a:pPr>
              <a:lnSpc>
                <a:spcPct val="150000"/>
              </a:lnSpc>
            </a:pPr>
            <a:r>
              <a:rPr lang="ja-JP" altLang="en-US" sz="5400" dirty="0"/>
              <a:t>皆さまのご健康とご多幸を</a:t>
            </a:r>
            <a:endParaRPr lang="en-US" altLang="ja-JP" sz="5400" dirty="0"/>
          </a:p>
          <a:p>
            <a:pPr algn="ctr">
              <a:lnSpc>
                <a:spcPct val="150000"/>
              </a:lnSpc>
            </a:pPr>
            <a:r>
              <a:rPr lang="ja-JP" altLang="en-US" sz="5400" dirty="0"/>
              <a:t>お祈りしております！</a:t>
            </a:r>
            <a:endParaRPr kumimoji="1" lang="ja-JP" altLang="en-US" sz="5400" dirty="0"/>
          </a:p>
        </p:txBody>
      </p:sp>
    </p:spTree>
    <p:extLst>
      <p:ext uri="{BB962C8B-B14F-4D97-AF65-F5344CB8AC3E}">
        <p14:creationId xmlns:p14="http://schemas.microsoft.com/office/powerpoint/2010/main" val="447654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37D4F-168E-418E-A47D-659D678CD69A}"/>
              </a:ext>
            </a:extLst>
          </p:cNvPr>
          <p:cNvSpPr txBox="1"/>
          <p:nvPr/>
        </p:nvSpPr>
        <p:spPr>
          <a:xfrm>
            <a:off x="389614" y="596348"/>
            <a:ext cx="4603805" cy="707886"/>
          </a:xfrm>
          <a:prstGeom prst="rect">
            <a:avLst/>
          </a:prstGeom>
          <a:noFill/>
        </p:spPr>
        <p:txBody>
          <a:bodyPr wrap="square" rtlCol="0">
            <a:spAutoFit/>
          </a:bodyPr>
          <a:lstStyle/>
          <a:p>
            <a:r>
              <a:rPr kumimoji="1" lang="ja-JP" altLang="en-US" sz="4000" dirty="0"/>
              <a:t>本日の内容</a:t>
            </a:r>
          </a:p>
        </p:txBody>
      </p:sp>
      <p:sp>
        <p:nvSpPr>
          <p:cNvPr id="3" name="テキスト ボックス 2">
            <a:extLst>
              <a:ext uri="{FF2B5EF4-FFF2-40B4-BE49-F238E27FC236}">
                <a16:creationId xmlns:a16="http://schemas.microsoft.com/office/drawing/2014/main" id="{ADD2EEBE-9ACD-4AAE-9BA4-76271BF44510}"/>
              </a:ext>
            </a:extLst>
          </p:cNvPr>
          <p:cNvSpPr txBox="1"/>
          <p:nvPr/>
        </p:nvSpPr>
        <p:spPr>
          <a:xfrm>
            <a:off x="1343771" y="2282024"/>
            <a:ext cx="9947082" cy="1846659"/>
          </a:xfrm>
          <a:prstGeom prst="rect">
            <a:avLst/>
          </a:prstGeom>
          <a:noFill/>
        </p:spPr>
        <p:txBody>
          <a:bodyPr wrap="square" rtlCol="0">
            <a:spAutoFit/>
          </a:bodyPr>
          <a:lstStyle/>
          <a:p>
            <a:r>
              <a:rPr kumimoji="1" lang="ja-JP" altLang="en-US" sz="3200" dirty="0"/>
              <a:t>①高校生平和大使</a:t>
            </a:r>
            <a:r>
              <a:rPr lang="ja-JP" altLang="en-US" sz="3200" dirty="0"/>
              <a:t>の役割（高校生平和大使とは）</a:t>
            </a:r>
            <a:endParaRPr lang="en-US" altLang="ja-JP" sz="3200" dirty="0"/>
          </a:p>
          <a:p>
            <a:endParaRPr kumimoji="1" lang="en-US" altLang="ja-JP" sz="3200" dirty="0"/>
          </a:p>
          <a:p>
            <a:r>
              <a:rPr lang="ja-JP" altLang="en-US" sz="3200" dirty="0"/>
              <a:t>②被爆体験の継承</a:t>
            </a:r>
            <a:endParaRPr lang="en-US" altLang="ja-JP" sz="3200" dirty="0"/>
          </a:p>
          <a:p>
            <a:endParaRPr kumimoji="1" lang="en-US" altLang="ja-JP" dirty="0"/>
          </a:p>
        </p:txBody>
      </p:sp>
    </p:spTree>
    <p:extLst>
      <p:ext uri="{BB962C8B-B14F-4D97-AF65-F5344CB8AC3E}">
        <p14:creationId xmlns:p14="http://schemas.microsoft.com/office/powerpoint/2010/main" val="271556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3376A5-DA0E-4D99-964C-78733D943385}"/>
              </a:ext>
            </a:extLst>
          </p:cNvPr>
          <p:cNvSpPr>
            <a:spLocks noGrp="1"/>
          </p:cNvSpPr>
          <p:nvPr>
            <p:ph type="title"/>
          </p:nvPr>
        </p:nvSpPr>
        <p:spPr/>
        <p:txBody>
          <a:bodyPr/>
          <a:lstStyle/>
          <a:p>
            <a:r>
              <a:rPr kumimoji="1" lang="ja-JP" altLang="en-US" dirty="0"/>
              <a:t>「継承」とは？</a:t>
            </a:r>
          </a:p>
        </p:txBody>
      </p:sp>
      <p:sp>
        <p:nvSpPr>
          <p:cNvPr id="3" name="コンテンツ プレースホルダー 2">
            <a:extLst>
              <a:ext uri="{FF2B5EF4-FFF2-40B4-BE49-F238E27FC236}">
                <a16:creationId xmlns:a16="http://schemas.microsoft.com/office/drawing/2014/main" id="{6393C5CF-60F0-43DF-8740-51C310B581C2}"/>
              </a:ext>
            </a:extLst>
          </p:cNvPr>
          <p:cNvSpPr>
            <a:spLocks noGrp="1"/>
          </p:cNvSpPr>
          <p:nvPr>
            <p:ph idx="1"/>
          </p:nvPr>
        </p:nvSpPr>
        <p:spPr>
          <a:xfrm>
            <a:off x="946205" y="1901393"/>
            <a:ext cx="10392355" cy="4023360"/>
          </a:xfrm>
        </p:spPr>
        <p:txBody>
          <a:bodyPr/>
          <a:lstStyle/>
          <a:p>
            <a:endParaRPr kumimoji="1" lang="en-US" altLang="ja-JP" dirty="0"/>
          </a:p>
          <a:p>
            <a:r>
              <a:rPr kumimoji="1" lang="ja-JP" altLang="en-US" dirty="0"/>
              <a:t>・継承・・・前代の人の身分・仕事・財産などを受け継ぐこと。（デジタル大辞泉）</a:t>
            </a:r>
            <a:endParaRPr kumimoji="1" lang="en-US" altLang="ja-JP" dirty="0"/>
          </a:p>
          <a:p>
            <a:endParaRPr lang="en-US" altLang="ja-JP" dirty="0"/>
          </a:p>
          <a:p>
            <a:r>
              <a:rPr kumimoji="1" lang="ja-JP" altLang="en-US" dirty="0"/>
              <a:t>・継続・・・前から行っていることをそのまま続けること。また、そのまま続くこと。（デジタル大辞泉）</a:t>
            </a:r>
            <a:endParaRPr kumimoji="1" lang="en-US" altLang="ja-JP" dirty="0"/>
          </a:p>
          <a:p>
            <a:endParaRPr lang="en-US" altLang="ja-JP" dirty="0"/>
          </a:p>
          <a:p>
            <a:r>
              <a:rPr kumimoji="1" lang="ja-JP" altLang="en-US" dirty="0"/>
              <a:t>⇒継承とは、渡す人と受け取る人の両者がいることで成り立つもの。</a:t>
            </a:r>
            <a:endParaRPr kumimoji="1" lang="en-US" altLang="ja-JP" dirty="0"/>
          </a:p>
          <a:p>
            <a:endParaRPr lang="en-US" altLang="ja-JP" dirty="0"/>
          </a:p>
          <a:p>
            <a:r>
              <a:rPr kumimoji="1" lang="ja-JP" altLang="en-US" dirty="0"/>
              <a:t>「バトンを次の世代の人々へ。」</a:t>
            </a:r>
            <a:endParaRPr kumimoji="1" lang="en-US" altLang="ja-JP" dirty="0"/>
          </a:p>
          <a:p>
            <a:r>
              <a:rPr lang="ja-JP" altLang="en-US" dirty="0"/>
              <a:t>（</a:t>
            </a:r>
            <a:r>
              <a:rPr lang="en-US" altLang="ja-JP" dirty="0"/>
              <a:t>2011</a:t>
            </a:r>
            <a:r>
              <a:rPr lang="ja-JP" altLang="en-US" dirty="0"/>
              <a:t>年</a:t>
            </a:r>
            <a:r>
              <a:rPr lang="en-US" altLang="ja-JP" dirty="0"/>
              <a:t>7</a:t>
            </a:r>
            <a:r>
              <a:rPr lang="ja-JP" altLang="en-US" dirty="0"/>
              <a:t>月</a:t>
            </a:r>
            <a:r>
              <a:rPr lang="en-US" altLang="ja-JP" dirty="0"/>
              <a:t>21</a:t>
            </a:r>
            <a:r>
              <a:rPr lang="ja-JP" altLang="en-US" dirty="0"/>
              <a:t>日、修学旅行先の長崎にて下平作江さんから受け取った言葉）</a:t>
            </a:r>
            <a:endParaRPr kumimoji="1" lang="ja-JP" altLang="en-US" dirty="0"/>
          </a:p>
        </p:txBody>
      </p:sp>
    </p:spTree>
    <p:extLst>
      <p:ext uri="{BB962C8B-B14F-4D97-AF65-F5344CB8AC3E}">
        <p14:creationId xmlns:p14="http://schemas.microsoft.com/office/powerpoint/2010/main" val="168932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2F888C18-7E74-4A98-A7B4-A5C43583A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0436840-698D-4B5F-A7C0-101AD48D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テキスト ボックス 1">
            <a:extLst>
              <a:ext uri="{FF2B5EF4-FFF2-40B4-BE49-F238E27FC236}">
                <a16:creationId xmlns:a16="http://schemas.microsoft.com/office/drawing/2014/main" id="{0824D50B-F117-4BD5-9DEF-49B94B2D2128}"/>
              </a:ext>
            </a:extLst>
          </p:cNvPr>
          <p:cNvSpPr txBox="1"/>
          <p:nvPr/>
        </p:nvSpPr>
        <p:spPr>
          <a:xfrm>
            <a:off x="1465537" y="526071"/>
            <a:ext cx="5977937" cy="1666501"/>
          </a:xfrm>
          <a:prstGeom prst="rect">
            <a:avLst/>
          </a:prstGeom>
        </p:spPr>
        <p:txBody>
          <a:bodyPr vert="horz" lIns="91440" tIns="45720" rIns="91440" bIns="45720" rtlCol="0" anchor="b">
            <a:normAutofit/>
          </a:bodyPr>
          <a:lstStyle/>
          <a:p>
            <a:pPr>
              <a:lnSpc>
                <a:spcPct val="85000"/>
              </a:lnSpc>
              <a:spcBef>
                <a:spcPct val="0"/>
              </a:spcBef>
              <a:spcAft>
                <a:spcPts val="600"/>
              </a:spcAft>
            </a:pPr>
            <a:r>
              <a:rPr kumimoji="1" lang="ja-JP" altLang="en-US" sz="4000" spc="-50" dirty="0">
                <a:solidFill>
                  <a:srgbClr val="FFFFFF"/>
                </a:solidFill>
                <a:latin typeface="+mj-lt"/>
                <a:ea typeface="+mj-ea"/>
                <a:cs typeface="+mj-cs"/>
              </a:rPr>
              <a:t>高校生平和大使とは</a:t>
            </a:r>
          </a:p>
        </p:txBody>
      </p:sp>
      <p:sp>
        <p:nvSpPr>
          <p:cNvPr id="4" name="テキスト ボックス 3">
            <a:extLst>
              <a:ext uri="{FF2B5EF4-FFF2-40B4-BE49-F238E27FC236}">
                <a16:creationId xmlns:a16="http://schemas.microsoft.com/office/drawing/2014/main" id="{F48E8FFC-3606-4415-9BA4-A6769C40BCBD}"/>
              </a:ext>
            </a:extLst>
          </p:cNvPr>
          <p:cNvSpPr txBox="1"/>
          <p:nvPr/>
        </p:nvSpPr>
        <p:spPr>
          <a:xfrm>
            <a:off x="230588" y="2236304"/>
            <a:ext cx="7108466" cy="3652667"/>
          </a:xfrm>
          <a:prstGeom prst="rect">
            <a:avLst/>
          </a:prstGeom>
        </p:spPr>
        <p:txBody>
          <a:bodyPr vert="horz" lIns="0" tIns="45720" rIns="0" bIns="45720" rtlCol="0">
            <a:normAutofit fontScale="70000" lnSpcReduction="20000"/>
          </a:bodyPr>
          <a:lstStyle/>
          <a:p>
            <a:pPr>
              <a:lnSpc>
                <a:spcPct val="160000"/>
              </a:lnSpc>
              <a:spcAft>
                <a:spcPts val="600"/>
              </a:spcAft>
              <a:buClr>
                <a:schemeClr val="accent1"/>
              </a:buClr>
              <a:buFont typeface="Calibri" panose="020F0502020204030204" pitchFamily="34" charset="0"/>
            </a:pPr>
            <a:r>
              <a:rPr lang="ja-JP" altLang="en-US" sz="1700" dirty="0">
                <a:solidFill>
                  <a:srgbClr val="FFFFFF"/>
                </a:solidFill>
              </a:rPr>
              <a:t>　</a:t>
            </a:r>
            <a:r>
              <a:rPr lang="en-US" altLang="ja-JP" sz="2100" dirty="0">
                <a:solidFill>
                  <a:srgbClr val="FFFFFF"/>
                </a:solidFill>
              </a:rPr>
              <a:t>1998</a:t>
            </a:r>
            <a:r>
              <a:rPr lang="ja-JP" altLang="en-US" sz="2100" dirty="0">
                <a:solidFill>
                  <a:srgbClr val="FFFFFF"/>
                </a:solidFill>
              </a:rPr>
              <a:t>年</a:t>
            </a:r>
            <a:r>
              <a:rPr lang="en-US" altLang="ja-JP" sz="2100" dirty="0">
                <a:solidFill>
                  <a:srgbClr val="FFFFFF"/>
                </a:solidFill>
              </a:rPr>
              <a:t>5</a:t>
            </a:r>
            <a:r>
              <a:rPr lang="ja-JP" altLang="en-US" sz="2100" dirty="0">
                <a:solidFill>
                  <a:srgbClr val="FFFFFF"/>
                </a:solidFill>
              </a:rPr>
              <a:t>月、核拡散防止条約（ＮＰＴ）に加盟していないインドとパキスタンが相次いで核実験を強行し、被爆地の市民は核拡散に危機感を募らせました。「ながさき平和大集会」（現在は「高校生平和大使派遣委員会」）に参加する約</a:t>
            </a:r>
            <a:r>
              <a:rPr lang="en-US" altLang="ja-JP" sz="2100" dirty="0">
                <a:solidFill>
                  <a:srgbClr val="FFFFFF"/>
                </a:solidFill>
              </a:rPr>
              <a:t>50</a:t>
            </a:r>
            <a:r>
              <a:rPr lang="ja-JP" altLang="en-US" sz="2100" dirty="0">
                <a:solidFill>
                  <a:srgbClr val="FFFFFF"/>
                </a:solidFill>
              </a:rPr>
              <a:t>の平和団体は、核の惨禍を知る被爆地ヒロシマ・ナガサキの声を世界に伝えるために、未来を担う若者を「高校生平和大使」として国連に派遣することにしました。</a:t>
            </a:r>
            <a:br>
              <a:rPr lang="ja-JP" altLang="en-US" sz="2100" dirty="0">
                <a:solidFill>
                  <a:srgbClr val="FFFFFF"/>
                </a:solidFill>
              </a:rPr>
            </a:br>
            <a:r>
              <a:rPr lang="ja-JP" altLang="en-US" sz="2100" dirty="0">
                <a:solidFill>
                  <a:srgbClr val="FFFFFF"/>
                </a:solidFill>
              </a:rPr>
              <a:t>　</a:t>
            </a:r>
            <a:r>
              <a:rPr lang="en-US" altLang="ja-JP" sz="2100" dirty="0">
                <a:solidFill>
                  <a:srgbClr val="FFFFFF"/>
                </a:solidFill>
              </a:rPr>
              <a:t>1998</a:t>
            </a:r>
            <a:r>
              <a:rPr lang="ja-JP" altLang="en-US" sz="2100" dirty="0">
                <a:solidFill>
                  <a:srgbClr val="FFFFFF"/>
                </a:solidFill>
              </a:rPr>
              <a:t>年から毎年、高校生平和大使は国連を訪問し、核兵器廃絶と平和な世界の実現を訴えてきました。</a:t>
            </a:r>
            <a:r>
              <a:rPr lang="en-US" altLang="ja-JP" sz="2100" dirty="0">
                <a:solidFill>
                  <a:srgbClr val="FFFFFF"/>
                </a:solidFill>
              </a:rPr>
              <a:t>1999</a:t>
            </a:r>
            <a:r>
              <a:rPr lang="ja-JP" altLang="en-US" sz="2100" dirty="0">
                <a:solidFill>
                  <a:srgbClr val="FFFFFF"/>
                </a:solidFill>
              </a:rPr>
              <a:t>年の第</a:t>
            </a:r>
            <a:r>
              <a:rPr lang="en-US" altLang="ja-JP" sz="2100" dirty="0">
                <a:solidFill>
                  <a:srgbClr val="FFFFFF"/>
                </a:solidFill>
              </a:rPr>
              <a:t>2</a:t>
            </a:r>
            <a:r>
              <a:rPr lang="ja-JP" altLang="en-US" sz="2100" dirty="0">
                <a:solidFill>
                  <a:srgbClr val="FFFFFF"/>
                </a:solidFill>
              </a:rPr>
              <a:t>代まではアメリカ・ニューヨークの国連本部へ、</a:t>
            </a:r>
            <a:r>
              <a:rPr lang="en-US" altLang="ja-JP" sz="2100" dirty="0">
                <a:solidFill>
                  <a:srgbClr val="FFFFFF"/>
                </a:solidFill>
              </a:rPr>
              <a:t>2000</a:t>
            </a:r>
            <a:r>
              <a:rPr lang="ja-JP" altLang="en-US" sz="2100" dirty="0">
                <a:solidFill>
                  <a:srgbClr val="FFFFFF"/>
                </a:solidFill>
              </a:rPr>
              <a:t>年第</a:t>
            </a:r>
            <a:r>
              <a:rPr lang="en-US" altLang="ja-JP" sz="2100" dirty="0">
                <a:solidFill>
                  <a:srgbClr val="FFFFFF"/>
                </a:solidFill>
              </a:rPr>
              <a:t>3</a:t>
            </a:r>
            <a:r>
              <a:rPr lang="ja-JP" altLang="en-US" sz="2100" dirty="0">
                <a:solidFill>
                  <a:srgbClr val="FFFFFF"/>
                </a:solidFill>
              </a:rPr>
              <a:t>代からは軍縮会議が開かれるスイス・ジュネーブの国連欧州本部を訪問しています。高校生平和大使は国連では「ヒロシマ・ナガサキ・ピース・メッセンジャー」として認知され、その真剣な言動は国連で高い評価を得て大きな成果をあげています。</a:t>
            </a:r>
            <a:endParaRPr lang="en-US" altLang="ja-JP" sz="2100" dirty="0">
              <a:solidFill>
                <a:srgbClr val="FFFFFF"/>
              </a:solidFill>
            </a:endParaRPr>
          </a:p>
          <a:p>
            <a:pPr>
              <a:lnSpc>
                <a:spcPct val="90000"/>
              </a:lnSpc>
              <a:spcAft>
                <a:spcPts val="600"/>
              </a:spcAft>
              <a:buClr>
                <a:schemeClr val="accent1"/>
              </a:buClr>
              <a:buFont typeface="Calibri" panose="020F0502020204030204" pitchFamily="34" charset="0"/>
            </a:pPr>
            <a:r>
              <a:rPr kumimoji="1" lang="ja-JP" altLang="en-US" sz="1700" dirty="0">
                <a:solidFill>
                  <a:srgbClr val="FFFFFF"/>
                </a:solidFill>
              </a:rPr>
              <a:t>（高校生平和大使・高校生一万人署名活動</a:t>
            </a:r>
            <a:r>
              <a:rPr kumimoji="1" lang="en-US" altLang="ja-JP" sz="1700" dirty="0">
                <a:solidFill>
                  <a:srgbClr val="FFFFFF"/>
                </a:solidFill>
              </a:rPr>
              <a:t>HP</a:t>
            </a:r>
            <a:r>
              <a:rPr kumimoji="1" lang="ja-JP" altLang="en-US" sz="1700" dirty="0">
                <a:solidFill>
                  <a:srgbClr val="FFFFFF"/>
                </a:solidFill>
              </a:rPr>
              <a:t>より、引用）　</a:t>
            </a:r>
          </a:p>
        </p:txBody>
      </p:sp>
      <p:sp>
        <p:nvSpPr>
          <p:cNvPr id="46" name="Rectangle 45">
            <a:extLst>
              <a:ext uri="{FF2B5EF4-FFF2-40B4-BE49-F238E27FC236}">
                <a16:creationId xmlns:a16="http://schemas.microsoft.com/office/drawing/2014/main" id="{3682BE5A-770A-4799-BE6D-CE0BD0AD2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コンテンツ プレースホルダ 5" descr="IMG_0327.JPG">
            <a:extLst>
              <a:ext uri="{FF2B5EF4-FFF2-40B4-BE49-F238E27FC236}">
                <a16:creationId xmlns:a16="http://schemas.microsoft.com/office/drawing/2014/main" id="{57DBB8E5-4AEA-442F-9131-3958260144B4}"/>
              </a:ext>
            </a:extLst>
          </p:cNvPr>
          <p:cNvPicPr>
            <a:picLocks noGrp="1" noChangeAspect="1"/>
          </p:cNvPicPr>
          <p:nvPr/>
        </p:nvPicPr>
        <p:blipFill rotWithShape="1">
          <a:blip r:embed="rId2" cstate="print"/>
          <a:srcRect l="6026" r="4008" b="2"/>
          <a:stretch/>
        </p:blipFill>
        <p:spPr>
          <a:xfrm>
            <a:off x="7611902" y="10"/>
            <a:ext cx="4578557" cy="3396985"/>
          </a:xfrm>
          <a:prstGeom prst="rect">
            <a:avLst/>
          </a:prstGeom>
        </p:spPr>
      </p:pic>
      <p:sp>
        <p:nvSpPr>
          <p:cNvPr id="48" name="Rectangle 47">
            <a:extLst>
              <a:ext uri="{FF2B5EF4-FFF2-40B4-BE49-F238E27FC236}">
                <a16:creationId xmlns:a16="http://schemas.microsoft.com/office/drawing/2014/main" id="{85B58713-80A3-4F72-8ADA-A63E6BA8B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AB456809-7431-4EA2-BAEA-402DAD78C790}"/>
              </a:ext>
            </a:extLst>
          </p:cNvPr>
          <p:cNvPicPr>
            <a:picLocks noChangeAspect="1"/>
          </p:cNvPicPr>
          <p:nvPr/>
        </p:nvPicPr>
        <p:blipFill rotWithShape="1">
          <a:blip r:embed="rId3"/>
          <a:srcRect l="1972" r="6006" b="-2"/>
          <a:stretch/>
        </p:blipFill>
        <p:spPr>
          <a:xfrm>
            <a:off x="7611902" y="3461004"/>
            <a:ext cx="4580097" cy="3396995"/>
          </a:xfrm>
          <a:prstGeom prst="rect">
            <a:avLst/>
          </a:prstGeom>
        </p:spPr>
      </p:pic>
    </p:spTree>
    <p:extLst>
      <p:ext uri="{BB962C8B-B14F-4D97-AF65-F5344CB8AC3E}">
        <p14:creationId xmlns:p14="http://schemas.microsoft.com/office/powerpoint/2010/main" val="1869833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11342" y="2060848"/>
            <a:ext cx="9738563" cy="2862322"/>
          </a:xfrm>
          <a:prstGeom prst="rect">
            <a:avLst/>
          </a:prstGeom>
          <a:noFill/>
        </p:spPr>
        <p:txBody>
          <a:bodyPr wrap="none" rtlCol="0">
            <a:spAutoFit/>
          </a:bodyPr>
          <a:lstStyle/>
          <a:p>
            <a:r>
              <a:rPr lang="ja-JP" altLang="en-US" sz="9000" dirty="0">
                <a:latin typeface="ＭＳ Ｐゴシック" pitchFamily="50" charset="-128"/>
                <a:ea typeface="ＭＳ Ｐゴシック" pitchFamily="50" charset="-128"/>
              </a:rPr>
              <a:t>ビリョクだけど</a:t>
            </a:r>
            <a:endParaRPr lang="en-US" altLang="ja-JP" sz="9000" dirty="0">
              <a:latin typeface="ＭＳ Ｐゴシック" pitchFamily="50" charset="-128"/>
              <a:ea typeface="ＭＳ Ｐゴシック" pitchFamily="50" charset="-128"/>
            </a:endParaRPr>
          </a:p>
          <a:p>
            <a:r>
              <a:rPr lang="ja-JP" altLang="en-US" sz="9000" dirty="0">
                <a:latin typeface="ＭＳ Ｐゴシック" pitchFamily="50" charset="-128"/>
                <a:ea typeface="ＭＳ Ｐゴシック" pitchFamily="50" charset="-128"/>
              </a:rPr>
              <a:t>　ムリョクじゃない！</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屋内, 男, 民衆 が含まれている画像&#10;&#10;自動的に生成された説明">
            <a:extLst>
              <a:ext uri="{FF2B5EF4-FFF2-40B4-BE49-F238E27FC236}">
                <a16:creationId xmlns:a16="http://schemas.microsoft.com/office/drawing/2014/main" id="{BB2A00AA-4550-4637-A185-6F82A240B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685629"/>
            <a:ext cx="5574890" cy="4181167"/>
          </a:xfrm>
          <a:prstGeom prst="rect">
            <a:avLst/>
          </a:prstGeom>
        </p:spPr>
      </p:pic>
      <p:sp>
        <p:nvSpPr>
          <p:cNvPr id="4" name="テキスト ボックス 3">
            <a:extLst>
              <a:ext uri="{FF2B5EF4-FFF2-40B4-BE49-F238E27FC236}">
                <a16:creationId xmlns:a16="http://schemas.microsoft.com/office/drawing/2014/main" id="{11FDB4A3-7F94-4C69-8AFB-E642726EDA84}"/>
              </a:ext>
            </a:extLst>
          </p:cNvPr>
          <p:cNvSpPr txBox="1"/>
          <p:nvPr/>
        </p:nvSpPr>
        <p:spPr>
          <a:xfrm>
            <a:off x="2679290" y="1276968"/>
            <a:ext cx="1769806" cy="369332"/>
          </a:xfrm>
          <a:prstGeom prst="rect">
            <a:avLst/>
          </a:prstGeom>
          <a:noFill/>
        </p:spPr>
        <p:txBody>
          <a:bodyPr wrap="square" rtlCol="0">
            <a:spAutoFit/>
          </a:bodyPr>
          <a:lstStyle/>
          <a:p>
            <a:r>
              <a:rPr kumimoji="1" lang="ja-JP" altLang="en-US" dirty="0"/>
              <a:t>盆子原国彦さん</a:t>
            </a:r>
          </a:p>
        </p:txBody>
      </p:sp>
      <p:sp>
        <p:nvSpPr>
          <p:cNvPr id="5" name="テキスト ボックス 4">
            <a:extLst>
              <a:ext uri="{FF2B5EF4-FFF2-40B4-BE49-F238E27FC236}">
                <a16:creationId xmlns:a16="http://schemas.microsoft.com/office/drawing/2014/main" id="{FD0C85EE-0C4A-40F2-A60C-57AEE35874D2}"/>
              </a:ext>
            </a:extLst>
          </p:cNvPr>
          <p:cNvSpPr txBox="1"/>
          <p:nvPr/>
        </p:nvSpPr>
        <p:spPr>
          <a:xfrm>
            <a:off x="4070555" y="5906126"/>
            <a:ext cx="1877961" cy="369332"/>
          </a:xfrm>
          <a:prstGeom prst="rect">
            <a:avLst/>
          </a:prstGeom>
          <a:noFill/>
        </p:spPr>
        <p:txBody>
          <a:bodyPr wrap="square" rtlCol="0">
            <a:spAutoFit/>
          </a:bodyPr>
          <a:lstStyle/>
          <a:p>
            <a:r>
              <a:rPr kumimoji="1" lang="ja-JP" altLang="en-US" dirty="0"/>
              <a:t>渡辺淳子さん</a:t>
            </a:r>
          </a:p>
        </p:txBody>
      </p:sp>
      <p:sp>
        <p:nvSpPr>
          <p:cNvPr id="6" name="テキスト ボックス 5">
            <a:extLst>
              <a:ext uri="{FF2B5EF4-FFF2-40B4-BE49-F238E27FC236}">
                <a16:creationId xmlns:a16="http://schemas.microsoft.com/office/drawing/2014/main" id="{94AD92A0-D8D5-443E-BEF9-9AA8B8B6BB84}"/>
              </a:ext>
            </a:extLst>
          </p:cNvPr>
          <p:cNvSpPr txBox="1"/>
          <p:nvPr/>
        </p:nvSpPr>
        <p:spPr>
          <a:xfrm>
            <a:off x="2177844" y="5906126"/>
            <a:ext cx="2369574" cy="373626"/>
          </a:xfrm>
          <a:prstGeom prst="rect">
            <a:avLst/>
          </a:prstGeom>
          <a:noFill/>
        </p:spPr>
        <p:txBody>
          <a:bodyPr wrap="square" rtlCol="0">
            <a:spAutoFit/>
          </a:bodyPr>
          <a:lstStyle/>
          <a:p>
            <a:r>
              <a:rPr kumimoji="1" lang="ja-JP" altLang="en-US" dirty="0"/>
              <a:t>森田隆さん</a:t>
            </a:r>
          </a:p>
        </p:txBody>
      </p:sp>
      <p:sp>
        <p:nvSpPr>
          <p:cNvPr id="7" name="テキスト ボックス 6">
            <a:extLst>
              <a:ext uri="{FF2B5EF4-FFF2-40B4-BE49-F238E27FC236}">
                <a16:creationId xmlns:a16="http://schemas.microsoft.com/office/drawing/2014/main" id="{5DDFD408-3D27-4074-872A-E0EFA9832FFC}"/>
              </a:ext>
            </a:extLst>
          </p:cNvPr>
          <p:cNvSpPr txBox="1"/>
          <p:nvPr/>
        </p:nvSpPr>
        <p:spPr>
          <a:xfrm>
            <a:off x="176979" y="283317"/>
            <a:ext cx="10557282" cy="707886"/>
          </a:xfrm>
          <a:prstGeom prst="rect">
            <a:avLst/>
          </a:prstGeom>
          <a:noFill/>
        </p:spPr>
        <p:txBody>
          <a:bodyPr wrap="square" rtlCol="0">
            <a:spAutoFit/>
          </a:bodyPr>
          <a:lstStyle/>
          <a:p>
            <a:pPr algn="ctr"/>
            <a:r>
              <a:rPr kumimoji="1" lang="ja-JP" altLang="en-US" sz="4000" dirty="0"/>
              <a:t>ブラジル被爆者平和協会の方々との出会い</a:t>
            </a:r>
          </a:p>
        </p:txBody>
      </p:sp>
      <p:sp>
        <p:nvSpPr>
          <p:cNvPr id="2" name="テキスト ボックス 1">
            <a:extLst>
              <a:ext uri="{FF2B5EF4-FFF2-40B4-BE49-F238E27FC236}">
                <a16:creationId xmlns:a16="http://schemas.microsoft.com/office/drawing/2014/main" id="{5A74C46A-0C4A-40C9-A538-ED6E25BC9F75}"/>
              </a:ext>
            </a:extLst>
          </p:cNvPr>
          <p:cNvSpPr txBox="1"/>
          <p:nvPr/>
        </p:nvSpPr>
        <p:spPr>
          <a:xfrm>
            <a:off x="6096000" y="2051437"/>
            <a:ext cx="5359179" cy="3785652"/>
          </a:xfrm>
          <a:prstGeom prst="rect">
            <a:avLst/>
          </a:prstGeom>
          <a:noFill/>
        </p:spPr>
        <p:txBody>
          <a:bodyPr wrap="square" rtlCol="0">
            <a:spAutoFit/>
          </a:bodyPr>
          <a:lstStyle/>
          <a:p>
            <a:r>
              <a:rPr kumimoji="1" lang="ja-JP" altLang="en-US" sz="2000" dirty="0"/>
              <a:t>ブラジル被爆者平和協会</a:t>
            </a:r>
            <a:endParaRPr kumimoji="1" lang="en-US" altLang="ja-JP" sz="2000" dirty="0"/>
          </a:p>
          <a:p>
            <a:r>
              <a:rPr kumimoji="1" lang="ja-JP" altLang="en-US" sz="2000" dirty="0"/>
              <a:t>（旧：在ブラジル原爆被爆者協会）とは？</a:t>
            </a:r>
            <a:endParaRPr kumimoji="1" lang="en-US" altLang="ja-JP" sz="2000" dirty="0"/>
          </a:p>
          <a:p>
            <a:endParaRPr lang="en-US" altLang="ja-JP" sz="2000" dirty="0"/>
          </a:p>
          <a:p>
            <a:r>
              <a:rPr kumimoji="1" lang="en-US" altLang="ja-JP" sz="2000" dirty="0"/>
              <a:t>1984</a:t>
            </a:r>
            <a:r>
              <a:rPr kumimoji="1" lang="ja-JP" altLang="en-US" sz="2000" dirty="0"/>
              <a:t>年</a:t>
            </a:r>
            <a:r>
              <a:rPr kumimoji="1" lang="en-US" altLang="ja-JP" sz="2000" dirty="0"/>
              <a:t>7</a:t>
            </a:r>
            <a:r>
              <a:rPr kumimoji="1" lang="ja-JP" altLang="en-US" sz="2000" dirty="0"/>
              <a:t>月、ブラジルのサンパウロで設立</a:t>
            </a:r>
            <a:endParaRPr kumimoji="1" lang="en-US" altLang="ja-JP" sz="2000" dirty="0"/>
          </a:p>
          <a:p>
            <a:endParaRPr lang="en-US" altLang="ja-JP" sz="2000" dirty="0"/>
          </a:p>
          <a:p>
            <a:r>
              <a:rPr kumimoji="1" lang="en-US" altLang="ja-JP" sz="2000" dirty="0"/>
              <a:t>【</a:t>
            </a:r>
            <a:r>
              <a:rPr kumimoji="1" lang="ja-JP" altLang="en-US" sz="2000" dirty="0"/>
              <a:t>主な活動</a:t>
            </a:r>
            <a:r>
              <a:rPr kumimoji="1" lang="en-US" altLang="ja-JP" sz="2000" dirty="0"/>
              <a:t>】</a:t>
            </a:r>
          </a:p>
          <a:p>
            <a:endParaRPr kumimoji="1" lang="en-US" altLang="ja-JP" sz="2000" dirty="0"/>
          </a:p>
          <a:p>
            <a:r>
              <a:rPr lang="ja-JP" altLang="en-US" sz="2000" dirty="0"/>
              <a:t>・在ブラジル被爆者の支援</a:t>
            </a:r>
            <a:endParaRPr lang="en-US" altLang="ja-JP" sz="2000" dirty="0"/>
          </a:p>
          <a:p>
            <a:endParaRPr kumimoji="1" lang="en-US" altLang="ja-JP" sz="2000" dirty="0"/>
          </a:p>
          <a:p>
            <a:r>
              <a:rPr lang="ja-JP" altLang="en-US" sz="2000" dirty="0"/>
              <a:t>・ブラジル現地での被爆証言活動など</a:t>
            </a:r>
            <a:endParaRPr lang="en-US" altLang="ja-JP" sz="2000" dirty="0"/>
          </a:p>
          <a:p>
            <a:endParaRPr kumimoji="1" lang="en-US" altLang="ja-JP" sz="2000" dirty="0"/>
          </a:p>
          <a:p>
            <a:endParaRPr kumimoji="1" lang="ja-JP" altLang="en-US" sz="2000" dirty="0"/>
          </a:p>
        </p:txBody>
      </p:sp>
      <p:sp>
        <p:nvSpPr>
          <p:cNvPr id="8" name="テキスト ボックス 7">
            <a:extLst>
              <a:ext uri="{FF2B5EF4-FFF2-40B4-BE49-F238E27FC236}">
                <a16:creationId xmlns:a16="http://schemas.microsoft.com/office/drawing/2014/main" id="{DFAD5DE4-19C0-4B24-9241-F65D26643C30}"/>
              </a:ext>
            </a:extLst>
          </p:cNvPr>
          <p:cNvSpPr txBox="1"/>
          <p:nvPr/>
        </p:nvSpPr>
        <p:spPr>
          <a:xfrm>
            <a:off x="-10219" y="5906126"/>
            <a:ext cx="2000865" cy="307777"/>
          </a:xfrm>
          <a:prstGeom prst="rect">
            <a:avLst/>
          </a:prstGeom>
          <a:noFill/>
        </p:spPr>
        <p:txBody>
          <a:bodyPr wrap="square" rtlCol="0">
            <a:spAutoFit/>
          </a:bodyPr>
          <a:lstStyle/>
          <a:p>
            <a:r>
              <a:rPr kumimoji="1" lang="ja-JP" altLang="en-US" sz="1400" dirty="0"/>
              <a:t>（</a:t>
            </a:r>
            <a:r>
              <a:rPr kumimoji="1" lang="en-US" altLang="ja-JP" sz="1400" dirty="0"/>
              <a:t>2018</a:t>
            </a:r>
            <a:r>
              <a:rPr kumimoji="1" lang="ja-JP" altLang="en-US" sz="1400" dirty="0"/>
              <a:t>年</a:t>
            </a:r>
            <a:r>
              <a:rPr kumimoji="1" lang="en-US" altLang="ja-JP" sz="1400" dirty="0"/>
              <a:t>8</a:t>
            </a:r>
            <a:r>
              <a:rPr kumimoji="1" lang="ja-JP" altLang="en-US" sz="1400" dirty="0"/>
              <a:t>月</a:t>
            </a:r>
            <a:r>
              <a:rPr kumimoji="1" lang="en-US" altLang="ja-JP" sz="1400" dirty="0"/>
              <a:t>26</a:t>
            </a:r>
            <a:r>
              <a:rPr kumimoji="1" lang="ja-JP" altLang="en-US" sz="1400" dirty="0"/>
              <a:t>日撮影）</a:t>
            </a:r>
          </a:p>
        </p:txBody>
      </p:sp>
    </p:spTree>
    <p:extLst>
      <p:ext uri="{BB962C8B-B14F-4D97-AF65-F5344CB8AC3E}">
        <p14:creationId xmlns:p14="http://schemas.microsoft.com/office/powerpoint/2010/main" val="145932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97F4B9-AB09-4441-BD10-0278BF7CCAD9}"/>
              </a:ext>
            </a:extLst>
          </p:cNvPr>
          <p:cNvSpPr>
            <a:spLocks noGrp="1"/>
          </p:cNvSpPr>
          <p:nvPr>
            <p:ph type="title"/>
          </p:nvPr>
        </p:nvSpPr>
        <p:spPr/>
        <p:txBody>
          <a:bodyPr/>
          <a:lstStyle/>
          <a:p>
            <a:r>
              <a:rPr kumimoji="1" lang="ja-JP" altLang="en-US" dirty="0"/>
              <a:t>「ブラジルに住む被爆者」とは？</a:t>
            </a:r>
          </a:p>
        </p:txBody>
      </p:sp>
      <p:sp>
        <p:nvSpPr>
          <p:cNvPr id="3" name="コンテンツ プレースホルダー 2">
            <a:extLst>
              <a:ext uri="{FF2B5EF4-FFF2-40B4-BE49-F238E27FC236}">
                <a16:creationId xmlns:a16="http://schemas.microsoft.com/office/drawing/2014/main" id="{DFD2C5CF-FA63-4A2E-B55E-4BF7F61D137E}"/>
              </a:ext>
            </a:extLst>
          </p:cNvPr>
          <p:cNvSpPr>
            <a:spLocks noGrp="1"/>
          </p:cNvSpPr>
          <p:nvPr>
            <p:ph idx="1"/>
          </p:nvPr>
        </p:nvSpPr>
        <p:spPr>
          <a:xfrm>
            <a:off x="866692" y="1845734"/>
            <a:ext cx="10726310" cy="4023360"/>
          </a:xfrm>
        </p:spPr>
        <p:txBody>
          <a:bodyPr>
            <a:normAutofit fontScale="92500"/>
          </a:bodyPr>
          <a:lstStyle/>
          <a:p>
            <a:r>
              <a:rPr kumimoji="1" lang="ja-JP" altLang="en-US" dirty="0"/>
              <a:t>・</a:t>
            </a:r>
            <a:r>
              <a:rPr kumimoji="1" lang="en-US" altLang="ja-JP" dirty="0"/>
              <a:t>1945</a:t>
            </a:r>
            <a:r>
              <a:rPr kumimoji="1" lang="ja-JP" altLang="en-US" dirty="0"/>
              <a:t>年</a:t>
            </a:r>
            <a:r>
              <a:rPr kumimoji="1" lang="en-US" altLang="ja-JP" dirty="0"/>
              <a:t>8</a:t>
            </a:r>
            <a:r>
              <a:rPr kumimoji="1" lang="ja-JP" altLang="en-US" dirty="0"/>
              <a:t>月</a:t>
            </a:r>
            <a:r>
              <a:rPr kumimoji="1" lang="en-US" altLang="ja-JP" dirty="0"/>
              <a:t>6</a:t>
            </a:r>
            <a:r>
              <a:rPr kumimoji="1" lang="ja-JP" altLang="en-US" dirty="0"/>
              <a:t>日に広島、もしくはその</a:t>
            </a:r>
            <a:r>
              <a:rPr kumimoji="1" lang="en-US" altLang="ja-JP" dirty="0"/>
              <a:t>3</a:t>
            </a:r>
            <a:r>
              <a:rPr kumimoji="1" lang="ja-JP" altLang="en-US" dirty="0"/>
              <a:t>日後の</a:t>
            </a:r>
            <a:r>
              <a:rPr kumimoji="1" lang="en-US" altLang="ja-JP" dirty="0"/>
              <a:t>9</a:t>
            </a:r>
            <a:r>
              <a:rPr kumimoji="1" lang="ja-JP" altLang="en-US" dirty="0"/>
              <a:t>日に長崎で原子爆弾による被爆・被曝をした原爆被爆者。</a:t>
            </a:r>
            <a:endParaRPr kumimoji="1" lang="en-US" altLang="ja-JP" dirty="0"/>
          </a:p>
          <a:p>
            <a:r>
              <a:rPr lang="ja-JP" altLang="en-US" dirty="0"/>
              <a:t>・日本が主権を回復した</a:t>
            </a:r>
            <a:r>
              <a:rPr lang="en-US" altLang="ja-JP" dirty="0"/>
              <a:t>1952</a:t>
            </a:r>
            <a:r>
              <a:rPr lang="ja-JP" altLang="en-US" dirty="0"/>
              <a:t>年以降にブラジルへ移住し、その後もブラジルで暮らしている。</a:t>
            </a:r>
            <a:endParaRPr lang="en-US" altLang="ja-JP" dirty="0"/>
          </a:p>
          <a:p>
            <a:r>
              <a:rPr kumimoji="1" lang="ja-JP" altLang="en-US" dirty="0"/>
              <a:t>・日本国籍の人が多いが、ブラジル国籍や韓国籍の人もいる。</a:t>
            </a:r>
            <a:endParaRPr kumimoji="1" lang="en-US" altLang="ja-JP" dirty="0"/>
          </a:p>
          <a:p>
            <a:r>
              <a:rPr lang="ja-JP" altLang="en-US" dirty="0"/>
              <a:t>・必ずしも被爆者健康手帳を取得できた「被爆者」とは限らない。</a:t>
            </a:r>
            <a:endParaRPr lang="en-US" altLang="ja-JP" dirty="0"/>
          </a:p>
          <a:p>
            <a:endParaRPr kumimoji="1" lang="en-US" altLang="ja-JP" dirty="0"/>
          </a:p>
          <a:p>
            <a:r>
              <a:rPr lang="en-US" altLang="ja-JP" dirty="0"/>
              <a:t>※</a:t>
            </a:r>
            <a:r>
              <a:rPr lang="ja-JP" altLang="en-US" dirty="0"/>
              <a:t>用語の使い分け</a:t>
            </a:r>
            <a:endParaRPr lang="en-US" altLang="ja-JP" dirty="0"/>
          </a:p>
          <a:p>
            <a:r>
              <a:rPr kumimoji="1" lang="ja-JP" altLang="en-US" dirty="0"/>
              <a:t>・被爆者・・・</a:t>
            </a:r>
            <a:r>
              <a:rPr lang="en-US" altLang="ja-JP" dirty="0"/>
              <a:t>1945</a:t>
            </a:r>
            <a:r>
              <a:rPr lang="ja-JP" altLang="ja-JP" dirty="0"/>
              <a:t>年</a:t>
            </a:r>
            <a:r>
              <a:rPr lang="en-US" altLang="ja-JP" dirty="0"/>
              <a:t>8</a:t>
            </a:r>
            <a:r>
              <a:rPr lang="ja-JP" altLang="ja-JP" dirty="0"/>
              <a:t>月</a:t>
            </a:r>
            <a:r>
              <a:rPr lang="en-US" altLang="ja-JP" dirty="0"/>
              <a:t>6</a:t>
            </a:r>
            <a:r>
              <a:rPr lang="ja-JP" altLang="ja-JP" dirty="0"/>
              <a:t>日広島で、</a:t>
            </a:r>
            <a:r>
              <a:rPr lang="en-US" altLang="ja-JP" dirty="0"/>
              <a:t>9</a:t>
            </a:r>
            <a:r>
              <a:rPr lang="ja-JP" altLang="ja-JP" dirty="0"/>
              <a:t>日長崎で原子爆弾による爆撃の被害を受けた者及び体験した者</a:t>
            </a:r>
            <a:endParaRPr kumimoji="1" lang="en-US" altLang="ja-JP" dirty="0"/>
          </a:p>
          <a:p>
            <a:r>
              <a:rPr lang="ja-JP" altLang="en-US" dirty="0"/>
              <a:t>・被曝者・・・放射線に曝された者</a:t>
            </a:r>
            <a:endParaRPr lang="en-US" altLang="ja-JP" dirty="0"/>
          </a:p>
          <a:p>
            <a:r>
              <a:rPr kumimoji="1" lang="ja-JP" altLang="en-US" dirty="0"/>
              <a:t>・「被爆者」・・・</a:t>
            </a:r>
            <a:r>
              <a:rPr lang="ja-JP" altLang="ja-JP" dirty="0"/>
              <a:t>国家援護の対象となり、法的に認定された被爆者</a:t>
            </a:r>
            <a:endParaRPr kumimoji="1" lang="en-US" altLang="ja-JP" dirty="0"/>
          </a:p>
        </p:txBody>
      </p:sp>
    </p:spTree>
    <p:extLst>
      <p:ext uri="{BB962C8B-B14F-4D97-AF65-F5344CB8AC3E}">
        <p14:creationId xmlns:p14="http://schemas.microsoft.com/office/powerpoint/2010/main" val="200327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CAAD0CF-8E29-4CE2-A4FB-FCF3A5C0602C}"/>
              </a:ext>
            </a:extLst>
          </p:cNvPr>
          <p:cNvPicPr>
            <a:picLocks noChangeAspect="1"/>
          </p:cNvPicPr>
          <p:nvPr/>
        </p:nvPicPr>
        <p:blipFill>
          <a:blip r:embed="rId2"/>
          <a:stretch>
            <a:fillRect/>
          </a:stretch>
        </p:blipFill>
        <p:spPr>
          <a:xfrm>
            <a:off x="0" y="0"/>
            <a:ext cx="5419397" cy="6858000"/>
          </a:xfrm>
          <a:prstGeom prst="rect">
            <a:avLst/>
          </a:prstGeom>
        </p:spPr>
      </p:pic>
      <p:sp>
        <p:nvSpPr>
          <p:cNvPr id="3" name="テキスト ボックス 2">
            <a:extLst>
              <a:ext uri="{FF2B5EF4-FFF2-40B4-BE49-F238E27FC236}">
                <a16:creationId xmlns:a16="http://schemas.microsoft.com/office/drawing/2014/main" id="{5892AAAA-0376-49EE-8582-A2AA303D85D7}"/>
              </a:ext>
            </a:extLst>
          </p:cNvPr>
          <p:cNvSpPr txBox="1"/>
          <p:nvPr/>
        </p:nvSpPr>
        <p:spPr>
          <a:xfrm>
            <a:off x="5565913" y="469127"/>
            <a:ext cx="6233823" cy="4985980"/>
          </a:xfrm>
          <a:prstGeom prst="rect">
            <a:avLst/>
          </a:prstGeom>
          <a:noFill/>
        </p:spPr>
        <p:txBody>
          <a:bodyPr wrap="square" rtlCol="0">
            <a:spAutoFit/>
          </a:bodyPr>
          <a:lstStyle/>
          <a:p>
            <a:r>
              <a:rPr kumimoji="1" lang="en-US" altLang="ja-JP" sz="2400" dirty="0"/>
              <a:t>『</a:t>
            </a:r>
            <a:r>
              <a:rPr kumimoji="1" lang="ja-JP" altLang="en-US" sz="2400" dirty="0"/>
              <a:t>ブラジルに生きるヒバクシャ</a:t>
            </a:r>
            <a:r>
              <a:rPr kumimoji="1" lang="en-US" altLang="ja-JP" sz="2400" dirty="0"/>
              <a:t>』</a:t>
            </a:r>
          </a:p>
          <a:p>
            <a:r>
              <a:rPr lang="ja-JP" altLang="en-US" sz="2400" dirty="0"/>
              <a:t>（原題 </a:t>
            </a:r>
            <a:r>
              <a:rPr lang="en-US" altLang="ja-JP" sz="2400" dirty="0"/>
              <a:t>“8:15 DE 1945”</a:t>
            </a:r>
            <a:r>
              <a:rPr lang="ja-JP" altLang="en-US" sz="2400" dirty="0"/>
              <a:t>）</a:t>
            </a:r>
            <a:endParaRPr lang="en-US" altLang="ja-JP" sz="2400" dirty="0"/>
          </a:p>
          <a:p>
            <a:endParaRPr kumimoji="1" lang="en-US" altLang="ja-JP" dirty="0"/>
          </a:p>
          <a:p>
            <a:r>
              <a:rPr lang="ja-JP" altLang="en-US" dirty="0"/>
              <a:t>撮影・脚本・監督：ロベルト・フェルナンデス（アルゼンチン出身）</a:t>
            </a:r>
            <a:endParaRPr lang="en-US" altLang="ja-JP" dirty="0"/>
          </a:p>
          <a:p>
            <a:endParaRPr lang="en-US" altLang="ja-JP" dirty="0"/>
          </a:p>
          <a:p>
            <a:r>
              <a:rPr lang="ja-JP" altLang="en-US" dirty="0"/>
              <a:t>特別協力：ブラジル被爆者平和協会</a:t>
            </a:r>
            <a:endParaRPr lang="en-US" altLang="ja-JP" dirty="0"/>
          </a:p>
          <a:p>
            <a:endParaRPr lang="en-US" altLang="ja-JP" dirty="0"/>
          </a:p>
          <a:p>
            <a:r>
              <a:rPr lang="ja-JP" altLang="en-US" dirty="0"/>
              <a:t>日本公開版演出：有原誠治</a:t>
            </a:r>
            <a:endParaRPr lang="en-US" altLang="ja-JP" dirty="0"/>
          </a:p>
          <a:p>
            <a:endParaRPr lang="en-US" altLang="ja-JP" dirty="0"/>
          </a:p>
          <a:p>
            <a:r>
              <a:rPr lang="en-US" altLang="ja-JP" dirty="0"/>
              <a:t>2011</a:t>
            </a:r>
            <a:r>
              <a:rPr lang="ja-JP" altLang="en-US" dirty="0"/>
              <a:t>年、ブラジル公開</a:t>
            </a:r>
            <a:endParaRPr lang="en-US" altLang="ja-JP" dirty="0"/>
          </a:p>
          <a:p>
            <a:r>
              <a:rPr lang="en-US" altLang="ja-JP" dirty="0"/>
              <a:t>2014</a:t>
            </a:r>
            <a:r>
              <a:rPr lang="ja-JP" altLang="en-US" dirty="0"/>
              <a:t>年、日本公開</a:t>
            </a:r>
            <a:endParaRPr lang="en-US" altLang="ja-JP" dirty="0"/>
          </a:p>
          <a:p>
            <a:endParaRPr lang="en-US" altLang="ja-JP" dirty="0"/>
          </a:p>
          <a:p>
            <a:r>
              <a:rPr lang="en-US" altLang="ja-JP" dirty="0"/>
              <a:t>【</a:t>
            </a:r>
            <a:r>
              <a:rPr lang="ja-JP" altLang="en-US" dirty="0"/>
              <a:t>作品紹介</a:t>
            </a:r>
            <a:r>
              <a:rPr lang="en-US" altLang="ja-JP" dirty="0"/>
              <a:t>】</a:t>
            </a:r>
          </a:p>
          <a:p>
            <a:r>
              <a:rPr lang="ja-JP" altLang="en-US" dirty="0"/>
              <a:t>ブラジル在住被爆者の被爆証言や</a:t>
            </a:r>
            <a:endParaRPr lang="en-US" altLang="ja-JP" dirty="0"/>
          </a:p>
          <a:p>
            <a:r>
              <a:rPr lang="ja-JP" altLang="en-US" dirty="0"/>
              <a:t>ブラジル被爆者平和協会の活動の様子、</a:t>
            </a:r>
            <a:endParaRPr lang="en-US" altLang="ja-JP" dirty="0"/>
          </a:p>
          <a:p>
            <a:r>
              <a:rPr lang="ja-JP" altLang="en-US" dirty="0"/>
              <a:t>ブラジルにおける核被害者について取り上げたドキュメンタリー</a:t>
            </a:r>
            <a:endParaRPr lang="en-US" altLang="ja-JP" dirty="0"/>
          </a:p>
          <a:p>
            <a:endParaRPr lang="en-US" altLang="ja-JP" dirty="0"/>
          </a:p>
        </p:txBody>
      </p:sp>
    </p:spTree>
    <p:extLst>
      <p:ext uri="{BB962C8B-B14F-4D97-AF65-F5344CB8AC3E}">
        <p14:creationId xmlns:p14="http://schemas.microsoft.com/office/powerpoint/2010/main" val="2997834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敷物 が含まれている画像&#10;&#10;自動的に生成された説明">
            <a:extLst>
              <a:ext uri="{FF2B5EF4-FFF2-40B4-BE49-F238E27FC236}">
                <a16:creationId xmlns:a16="http://schemas.microsoft.com/office/drawing/2014/main" id="{9F8F53EB-28D4-4B4F-AF51-6231D26EE1B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675150" y="675149"/>
            <a:ext cx="6856361" cy="5506065"/>
          </a:xfrm>
          <a:prstGeom prst="rect">
            <a:avLst/>
          </a:prstGeom>
        </p:spPr>
      </p:pic>
      <p:sp>
        <p:nvSpPr>
          <p:cNvPr id="4" name="テキスト ボックス 3">
            <a:extLst>
              <a:ext uri="{FF2B5EF4-FFF2-40B4-BE49-F238E27FC236}">
                <a16:creationId xmlns:a16="http://schemas.microsoft.com/office/drawing/2014/main" id="{24CA409A-FDDA-4256-AE36-EBDC01C00662}"/>
              </a:ext>
            </a:extLst>
          </p:cNvPr>
          <p:cNvSpPr txBox="1"/>
          <p:nvPr/>
        </p:nvSpPr>
        <p:spPr>
          <a:xfrm>
            <a:off x="5865412" y="549152"/>
            <a:ext cx="5692877" cy="830997"/>
          </a:xfrm>
          <a:prstGeom prst="rect">
            <a:avLst/>
          </a:prstGeom>
          <a:noFill/>
        </p:spPr>
        <p:txBody>
          <a:bodyPr wrap="square" rtlCol="0">
            <a:spAutoFit/>
          </a:bodyPr>
          <a:lstStyle/>
          <a:p>
            <a:r>
              <a:rPr kumimoji="1" lang="ja-JP" altLang="en-US" sz="2400" dirty="0"/>
              <a:t>ブラジル被爆者平和協会</a:t>
            </a:r>
            <a:endParaRPr kumimoji="1" lang="en-US" altLang="ja-JP" sz="2400" dirty="0"/>
          </a:p>
          <a:p>
            <a:r>
              <a:rPr lang="en-US" altLang="ja-JP" sz="2400" dirty="0"/>
              <a:t>『</a:t>
            </a:r>
            <a:r>
              <a:rPr lang="ja-JP" altLang="en-US" sz="2400" dirty="0"/>
              <a:t>南米在住ヒバクシャ　魂の叫び</a:t>
            </a:r>
            <a:r>
              <a:rPr lang="en-US" altLang="ja-JP" sz="2400" dirty="0"/>
              <a:t>』</a:t>
            </a:r>
            <a:r>
              <a:rPr lang="ja-JP" altLang="en-US" sz="2400" dirty="0"/>
              <a:t>、</a:t>
            </a:r>
            <a:r>
              <a:rPr lang="en-US" altLang="ja-JP" sz="2400" dirty="0"/>
              <a:t>2014</a:t>
            </a:r>
            <a:r>
              <a:rPr lang="ja-JP" altLang="en-US" sz="2400" dirty="0"/>
              <a:t>年</a:t>
            </a:r>
            <a:endParaRPr kumimoji="1" lang="ja-JP" altLang="en-US" sz="2400" dirty="0"/>
          </a:p>
        </p:txBody>
      </p:sp>
      <p:sp>
        <p:nvSpPr>
          <p:cNvPr id="6" name="テキスト ボックス 5">
            <a:extLst>
              <a:ext uri="{FF2B5EF4-FFF2-40B4-BE49-F238E27FC236}">
                <a16:creationId xmlns:a16="http://schemas.microsoft.com/office/drawing/2014/main" id="{D64CE875-CE50-45B5-90B8-BEFCCA500C0E}"/>
              </a:ext>
            </a:extLst>
          </p:cNvPr>
          <p:cNvSpPr txBox="1"/>
          <p:nvPr/>
        </p:nvSpPr>
        <p:spPr>
          <a:xfrm>
            <a:off x="6186115" y="2162754"/>
            <a:ext cx="4083169" cy="1754326"/>
          </a:xfrm>
          <a:prstGeom prst="rect">
            <a:avLst/>
          </a:prstGeom>
          <a:noFill/>
        </p:spPr>
        <p:txBody>
          <a:bodyPr wrap="none" rtlCol="0">
            <a:spAutoFit/>
          </a:bodyPr>
          <a:lstStyle/>
          <a:p>
            <a:r>
              <a:rPr kumimoji="1" lang="en-US" altLang="ja-JP" dirty="0"/>
              <a:t>【</a:t>
            </a:r>
            <a:r>
              <a:rPr kumimoji="1" lang="ja-JP" altLang="en-US" dirty="0"/>
              <a:t>閲覧可能場所</a:t>
            </a:r>
            <a:r>
              <a:rPr kumimoji="1" lang="en-US" altLang="ja-JP" dirty="0"/>
              <a:t>】</a:t>
            </a:r>
          </a:p>
          <a:p>
            <a:endParaRPr kumimoji="1" lang="en-US" altLang="ja-JP" dirty="0"/>
          </a:p>
          <a:p>
            <a:r>
              <a:rPr kumimoji="1" lang="ja-JP" altLang="en-US" dirty="0"/>
              <a:t>・国立国会図書館</a:t>
            </a:r>
            <a:endParaRPr kumimoji="1" lang="en-US" altLang="ja-JP" dirty="0"/>
          </a:p>
          <a:p>
            <a:r>
              <a:rPr lang="ja-JP" altLang="en-US" dirty="0"/>
              <a:t>（</a:t>
            </a:r>
            <a:r>
              <a:rPr lang="en-US" altLang="ja-JP" dirty="0"/>
              <a:t>『</a:t>
            </a:r>
            <a:r>
              <a:rPr lang="ja-JP" altLang="en-US" dirty="0"/>
              <a:t>ブラジル・南米被爆者の歩み</a:t>
            </a:r>
            <a:r>
              <a:rPr lang="en-US" altLang="ja-JP" dirty="0"/>
              <a:t>』</a:t>
            </a:r>
            <a:r>
              <a:rPr lang="ja-JP" altLang="en-US" dirty="0"/>
              <a:t>も収蔵）</a:t>
            </a:r>
            <a:endParaRPr kumimoji="1" lang="en-US" altLang="ja-JP" dirty="0"/>
          </a:p>
          <a:p>
            <a:endParaRPr kumimoji="1" lang="en-US" altLang="ja-JP" dirty="0"/>
          </a:p>
          <a:p>
            <a:r>
              <a:rPr lang="ja-JP" altLang="en-US" dirty="0"/>
              <a:t>・国立長崎原爆死没者追悼平和祈念館</a:t>
            </a:r>
            <a:endParaRPr kumimoji="1" lang="ja-JP" altLang="en-US" dirty="0"/>
          </a:p>
        </p:txBody>
      </p:sp>
      <p:sp>
        <p:nvSpPr>
          <p:cNvPr id="7" name="テキスト ボックス 6">
            <a:extLst>
              <a:ext uri="{FF2B5EF4-FFF2-40B4-BE49-F238E27FC236}">
                <a16:creationId xmlns:a16="http://schemas.microsoft.com/office/drawing/2014/main" id="{346A97A7-A06F-4A2C-BE7D-3B469778C020}"/>
              </a:ext>
            </a:extLst>
          </p:cNvPr>
          <p:cNvSpPr txBox="1"/>
          <p:nvPr/>
        </p:nvSpPr>
        <p:spPr>
          <a:xfrm>
            <a:off x="6186115" y="4524292"/>
            <a:ext cx="4794635" cy="923330"/>
          </a:xfrm>
          <a:prstGeom prst="rect">
            <a:avLst/>
          </a:prstGeom>
          <a:noFill/>
        </p:spPr>
        <p:txBody>
          <a:bodyPr wrap="square" rtlCol="0">
            <a:spAutoFit/>
          </a:bodyPr>
          <a:lstStyle/>
          <a:p>
            <a:r>
              <a:rPr kumimoji="1" lang="en-US" altLang="ja-JP" dirty="0"/>
              <a:t>【</a:t>
            </a:r>
            <a:r>
              <a:rPr kumimoji="1" lang="ja-JP" altLang="en-US" dirty="0"/>
              <a:t>補足情報</a:t>
            </a:r>
            <a:r>
              <a:rPr kumimoji="1" lang="en-US" altLang="ja-JP" dirty="0"/>
              <a:t>】</a:t>
            </a:r>
          </a:p>
          <a:p>
            <a:endParaRPr kumimoji="1" lang="en-US" altLang="ja-JP" dirty="0"/>
          </a:p>
          <a:p>
            <a:r>
              <a:rPr lang="ja-JP" altLang="en-US" dirty="0"/>
              <a:t>ブラジル被爆者平和協会には在庫があります！</a:t>
            </a:r>
            <a:endParaRPr kumimoji="1" lang="ja-JP" altLang="en-US" dirty="0"/>
          </a:p>
        </p:txBody>
      </p:sp>
    </p:spTree>
    <p:extLst>
      <p:ext uri="{BB962C8B-B14F-4D97-AF65-F5344CB8AC3E}">
        <p14:creationId xmlns:p14="http://schemas.microsoft.com/office/powerpoint/2010/main" val="42660198"/>
      </p:ext>
    </p:extLst>
  </p:cSld>
  <p:clrMapOvr>
    <a:masterClrMapping/>
  </p:clrMapOvr>
</p:sld>
</file>

<file path=ppt/theme/theme1.xml><?xml version="1.0" encoding="utf-8"?>
<a:theme xmlns:a="http://schemas.openxmlformats.org/drawingml/2006/main" name="1_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591</Words>
  <Application>Microsoft Office PowerPoint</Application>
  <PresentationFormat>ワイド画面</PresentationFormat>
  <Paragraphs>90</Paragraphs>
  <Slides>11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11</vt:i4>
      </vt:variant>
    </vt:vector>
  </HeadingPairs>
  <TitlesOfParts>
    <vt:vector size="16" baseType="lpstr">
      <vt:lpstr>ＭＳ Ｐゴシック</vt:lpstr>
      <vt:lpstr>游ゴシック</vt:lpstr>
      <vt:lpstr>Calibri</vt:lpstr>
      <vt:lpstr>Calibri Light</vt:lpstr>
      <vt:lpstr>1_レトロスペクト</vt:lpstr>
      <vt:lpstr>被爆体験の継承、 高校生平和大使の役割</vt:lpstr>
      <vt:lpstr>PowerPoint プレゼンテーション</vt:lpstr>
      <vt:lpstr>「継承」とは？</vt:lpstr>
      <vt:lpstr>PowerPoint プレゼンテーション</vt:lpstr>
      <vt:lpstr>PowerPoint プレゼンテーション</vt:lpstr>
      <vt:lpstr>PowerPoint プレゼンテーション</vt:lpstr>
      <vt:lpstr>「ブラジルに住む被爆者」とは？</vt:lpstr>
      <vt:lpstr>PowerPoint プレゼンテーション</vt:lpstr>
      <vt:lpstr>PowerPoint プレゼンテーション</vt:lpstr>
      <vt:lpstr>おわりに（今、私にできる「被爆体験の継承」とは）</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被爆体験の継承、 高校生平和大使の役割</dc:title>
  <dc:creator>Aihara Yuna</dc:creator>
  <cp:lastModifiedBy>Aihara Yuna</cp:lastModifiedBy>
  <cp:revision>17</cp:revision>
  <dcterms:created xsi:type="dcterms:W3CDTF">2020-07-16T04:19:19Z</dcterms:created>
  <dcterms:modified xsi:type="dcterms:W3CDTF">2020-07-16T09:09:53Z</dcterms:modified>
</cp:coreProperties>
</file>